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C404E6-F043-493B-BEF4-97782AD81DC5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FCC58F-D27A-4EF9-A973-7E1FBB39FE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000" dirty="0" smtClean="0"/>
              <a:t>ФГОС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lvl="0">
              <a:spcBef>
                <a:spcPts val="80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Приказ </a:t>
            </a:r>
            <a:r>
              <a:rPr lang="ru-RU" sz="2000" b="1" dirty="0" err="1">
                <a:solidFill>
                  <a:srgbClr val="000000"/>
                </a:solidFill>
                <a:latin typeface="Franklin Gothic Book"/>
              </a:rPr>
              <a:t>Минобрнауки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 России от 19 декабря 2014 года № </a:t>
            </a:r>
            <a:r>
              <a:rPr lang="ru-RU" sz="2000" b="1" dirty="0">
                <a:latin typeface="Franklin Gothic Book"/>
              </a:rPr>
              <a:t>1598 «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Об утверждении федерального государственного образовательного стандарта начального общего образования обучающихся </a:t>
            </a:r>
            <a:r>
              <a:rPr lang="ru-RU" sz="2000" b="1" dirty="0">
                <a:latin typeface="Franklin Gothic Book"/>
              </a:rPr>
              <a:t>с ограниченными возможностями здоровья</a:t>
            </a:r>
            <a:r>
              <a:rPr lang="ru-RU" sz="2000" b="1" dirty="0" smtClean="0">
                <a:latin typeface="Franklin Gothic Book"/>
              </a:rPr>
              <a:t>».</a:t>
            </a:r>
          </a:p>
          <a:p>
            <a:pPr lvl="0">
              <a:spcBef>
                <a:spcPts val="800"/>
              </a:spcBef>
              <a:buNone/>
            </a:pPr>
            <a:endParaRPr lang="ru-RU" sz="2000" b="1" dirty="0">
              <a:latin typeface="Franklin Gothic Book"/>
            </a:endParaRPr>
          </a:p>
          <a:p>
            <a:pPr lvl="0" algn="ctr">
              <a:spcBef>
                <a:spcPts val="800"/>
              </a:spcBef>
              <a:buNone/>
            </a:pPr>
            <a:r>
              <a:rPr lang="ru-RU" sz="2000" b="1" dirty="0" smtClean="0">
                <a:latin typeface="Franklin Gothic Book"/>
              </a:rPr>
              <a:t>ОВЗ</a:t>
            </a:r>
            <a:endParaRPr lang="ru-RU" sz="2000" b="1" dirty="0">
              <a:latin typeface="Franklin Gothic Book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>
              <a:spcBef>
                <a:spcPts val="800"/>
              </a:spcBef>
              <a:buNone/>
            </a:pPr>
            <a:r>
              <a:rPr lang="ru-RU" sz="2000" b="1" dirty="0">
                <a:latin typeface="Franklin Gothic Book"/>
              </a:rPr>
              <a:t>Приказ </a:t>
            </a:r>
            <a:r>
              <a:rPr lang="ru-RU" sz="2000" b="1" dirty="0" err="1">
                <a:latin typeface="Franklin Gothic Book"/>
              </a:rPr>
              <a:t>Минобрнауки</a:t>
            </a:r>
            <a:r>
              <a:rPr lang="ru-RU" sz="2000" b="1" dirty="0">
                <a:latin typeface="Franklin Gothic Book"/>
              </a:rPr>
              <a:t> России от 19 декабря 2014 года № 1599 «Об утверждении федерального государственного образовательного стандарта обучающихся с умственной отсталостью (интеллектуальными нарушениями</a:t>
            </a:r>
            <a:r>
              <a:rPr lang="ru-RU" sz="2000" b="1" dirty="0" smtClean="0">
                <a:latin typeface="Franklin Gothic Book"/>
              </a:rPr>
              <a:t>)».</a:t>
            </a:r>
          </a:p>
          <a:p>
            <a:pPr lvl="0">
              <a:spcBef>
                <a:spcPts val="800"/>
              </a:spcBef>
              <a:buNone/>
            </a:pPr>
            <a:endParaRPr lang="ru-RU" sz="2000" b="1" dirty="0">
              <a:latin typeface="Franklin Gothic Book"/>
            </a:endParaRPr>
          </a:p>
          <a:p>
            <a:pPr lvl="0" algn="ctr">
              <a:spcBef>
                <a:spcPts val="800"/>
              </a:spcBef>
              <a:buNone/>
            </a:pPr>
            <a:r>
              <a:rPr lang="ru-RU" sz="2000" b="1" dirty="0" smtClean="0">
                <a:latin typeface="Franklin Gothic Book"/>
              </a:rPr>
              <a:t>УО</a:t>
            </a:r>
          </a:p>
        </p:txBody>
      </p:sp>
    </p:spTree>
    <p:extLst>
      <p:ext uri="{BB962C8B-B14F-4D97-AF65-F5344CB8AC3E}">
        <p14:creationId xmlns:p14="http://schemas.microsoft.com/office/powerpoint/2010/main" val="5349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АООП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3744416" cy="59492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u="sng" dirty="0">
                <a:latin typeface="Times New Roman" pitchFamily="18" charset="0"/>
                <a:cs typeface="Times New Roman" pitchFamily="18" charset="0"/>
              </a:rPr>
              <a:t>Целевой раздел 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с ОВЗ АООП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НОО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оценки достижения планируемых результатов освоения АООП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НОО</a:t>
            </a:r>
          </a:p>
          <a:p>
            <a:pPr marL="0" indent="0" algn="ctr">
              <a:buNone/>
            </a:pP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(ориентирован на достижение личностных, предметных, </a:t>
            </a:r>
            <a:r>
              <a:rPr lang="ru-RU" sz="6400" b="1" i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результатов)</a:t>
            </a:r>
          </a:p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рограмма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УУД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(или базовых УД)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отдельных учебных предметов, курсов коррекционно-развивающей области и 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курсов внеурочной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6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духовно-нравственного развития, воспитания обучающихся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нравственного развития, воспитания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обучающихся)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формирования экологической культуры, здорового и безопасного образа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коррекционной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внеурочной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908720"/>
            <a:ext cx="3960440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ts val="1700"/>
              </a:lnSpc>
              <a:spcBef>
                <a:spcPts val="0"/>
              </a:spcBef>
              <a:buNone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Целевой раздел 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УО  АООП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достижения планируемых результатов освоения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АООП</a:t>
            </a:r>
          </a:p>
          <a:p>
            <a:pPr marL="0" indent="0" algn="ctr">
              <a:lnSpc>
                <a:spcPts val="17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ориентирован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достижение личностных и предметных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результатов)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рограмма формирования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базовых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учебных действий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программы отдельных учебных предметов, курсов коррекционно-развивающей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духовно-нравственного (нравственного) развития, воспитания обучающихся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формирования экологической культуры, здорового и безопасного образа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сотрудничества с родителями 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внеурочной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Структура АООП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учебный план НОО, включающий предметные и коррекционно-развивающую области, направления внеурочной деятельности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система специальных условий реализации АООП НОО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учебный план, включающий предметные и коррекционно-развивающие области, внеурочную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система специальных условий реализации АООП в соответствии с требованиями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стандарта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721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план (ОВЗ)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3888432" cy="5688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/>
              <a:t>О</a:t>
            </a:r>
            <a:r>
              <a:rPr lang="ru-RU" sz="1800" b="1" dirty="0" smtClean="0"/>
              <a:t>пределяет </a:t>
            </a:r>
            <a:r>
              <a:rPr lang="ru-RU" sz="1800" b="1" dirty="0"/>
              <a:t>общий объем нагрузки и максимальный объем аудиторной нагрузки обучающихся, состав и структуру обязательных предметных и коррекционно-развивающей областей по классам (годам обучения</a:t>
            </a:r>
            <a:r>
              <a:rPr lang="ru-RU" sz="1800" b="1" dirty="0" smtClean="0"/>
              <a:t>)</a:t>
            </a: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АООП </a:t>
            </a:r>
            <a:r>
              <a:rPr lang="ru-RU" sz="1800" b="1" dirty="0"/>
              <a:t>НОО может включать как один, так и несколько учебных планов.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Учебные </a:t>
            </a:r>
            <a:r>
              <a:rPr lang="ru-RU" sz="1800" b="1" dirty="0"/>
              <a:t>планы обеспечивают возможность преподавания и изучения государственного языка РФ, государственных языков республик РФ и родного языка из числа языков народов РФ, устанавливают количество занятий, отводимых на их изучение по классам (годам) обучения.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980728"/>
            <a:ext cx="3888432" cy="5688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dirty="0" smtClean="0"/>
              <a:t>Учебный </a:t>
            </a:r>
            <a:r>
              <a:rPr lang="ru-RU" sz="1900" b="1" dirty="0"/>
              <a:t>план включает предметные области в зависимости от вариантов АООП </a:t>
            </a:r>
            <a:r>
              <a:rPr lang="ru-RU" sz="1900" b="1" dirty="0" smtClean="0"/>
              <a:t>НОО</a:t>
            </a:r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r>
              <a:rPr lang="ru-RU" sz="1900" b="1" dirty="0" smtClean="0"/>
              <a:t>Количество </a:t>
            </a:r>
            <a:r>
              <a:rPr lang="ru-RU" sz="1900" b="1" dirty="0"/>
              <a:t>учебных занятий по предметным областям за 4 учебных года не может составлять более 3 039 часов, за 5 учебных лет - более 3 821 часа, за 6 учебных лет - более 4 603 часов.</a:t>
            </a:r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r>
              <a:rPr lang="ru-RU" sz="1900" b="1" dirty="0" smtClean="0"/>
              <a:t>Обязательным </a:t>
            </a:r>
            <a:r>
              <a:rPr lang="ru-RU" sz="1900" b="1" dirty="0"/>
              <a:t>элементом структуры </a:t>
            </a:r>
            <a:r>
              <a:rPr lang="ru-RU" sz="1900" b="1" dirty="0" smtClean="0"/>
              <a:t>учебного </a:t>
            </a:r>
            <a:r>
              <a:rPr lang="ru-RU" sz="1900" b="1" dirty="0"/>
              <a:t>плана является "Коррекционно-развивающая область", реализующаяся через содержание коррекционных </a:t>
            </a:r>
            <a:r>
              <a:rPr lang="ru-RU" sz="1900" b="1" dirty="0" smtClean="0"/>
              <a:t>курсов</a:t>
            </a:r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r>
              <a:rPr lang="ru-RU" sz="1900" b="1" dirty="0" smtClean="0"/>
              <a:t>Формы </a:t>
            </a:r>
            <a:r>
              <a:rPr lang="ru-RU" sz="1900" b="1" dirty="0"/>
              <a:t>организации образовательного процесса, чередование учебной и внеурочной деятельности в рамках реализации АООП НОО определяет организация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98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план (ОВЗ)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3740224" cy="57606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/>
              <a:t>В целях обеспечения индивидуальных потребностей обучающихся с ОВЗ часть </a:t>
            </a:r>
            <a:r>
              <a:rPr lang="ru-RU" sz="1800" b="1" dirty="0" smtClean="0"/>
              <a:t>учебного </a:t>
            </a:r>
            <a:r>
              <a:rPr lang="ru-RU" sz="1800" b="1" dirty="0"/>
              <a:t>плана, формируемая участниками образовательных отношений, предусматривает: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учебные </a:t>
            </a:r>
            <a:r>
              <a:rPr lang="ru-RU" sz="1800" b="1" dirty="0"/>
              <a:t>занятия для углубленного изучения отдельных обязательных учебных предметов;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учебные </a:t>
            </a:r>
            <a:r>
              <a:rPr lang="ru-RU" sz="1800" b="1" dirty="0"/>
              <a:t>занятия, обеспечивающие различные интересы обучающихся с ОВЗ, в том числе этнокультурные;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увеличение </a:t>
            </a:r>
            <a:r>
              <a:rPr lang="ru-RU" sz="1800" b="1" dirty="0"/>
              <a:t>учебных часов, отводимых на изучение отдельных учебных предметов обязательной </a:t>
            </a:r>
            <a:r>
              <a:rPr lang="ru-RU" sz="1800" b="1" dirty="0" smtClean="0"/>
              <a:t>части;</a:t>
            </a:r>
            <a:endParaRPr lang="ru-RU" sz="18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27984" y="836712"/>
            <a:ext cx="3960440" cy="57606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/>
              <a:t>В</a:t>
            </a:r>
            <a:r>
              <a:rPr lang="ru-RU" sz="1800" b="1" dirty="0" smtClean="0"/>
              <a:t>ведение </a:t>
            </a:r>
            <a:r>
              <a:rPr lang="ru-RU" sz="1800" b="1" dirty="0"/>
              <a:t>учебных курсов, обеспечивающих удовлетворение особых образовательных потребностей обучающихся с ОВЗ и необходимую коррекцию недостатков в психическом и (или) физическом развитии;</a:t>
            </a:r>
          </a:p>
          <a:p>
            <a:pPr marL="0" indent="0">
              <a:buNone/>
            </a:pPr>
            <a:r>
              <a:rPr lang="ru-RU" sz="1800" b="1" dirty="0"/>
              <a:t>введение учебных курсов для факультативного изучения отдельных учебных предметов.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Часть </a:t>
            </a:r>
            <a:r>
              <a:rPr lang="ru-RU" sz="1800" b="1" dirty="0"/>
              <a:t>у</a:t>
            </a:r>
            <a:r>
              <a:rPr lang="ru-RU" sz="1800" b="1" dirty="0" smtClean="0"/>
              <a:t>чебного </a:t>
            </a:r>
            <a:r>
              <a:rPr lang="ru-RU" sz="1800" b="1" dirty="0"/>
              <a:t>плана, формируемая участниками образовательных отношений, включает часы на внеурочную деятельность </a:t>
            </a:r>
            <a:r>
              <a:rPr lang="ru-RU" sz="1800" b="1" dirty="0" smtClean="0"/>
              <a:t>(не </a:t>
            </a:r>
            <a:r>
              <a:rPr lang="ru-RU" sz="1800" b="1" dirty="0"/>
              <a:t>более 5 часов в неделю</a:t>
            </a:r>
            <a:r>
              <a:rPr lang="ru-RU" sz="1800" b="1" dirty="0" smtClean="0"/>
              <a:t>) </a:t>
            </a:r>
            <a:r>
              <a:rPr lang="ru-RU" sz="1800" b="1" dirty="0"/>
              <a:t>и часы на коррекционно-развивающую область (не менее 5 часов в неделю</a:t>
            </a:r>
            <a:r>
              <a:rPr lang="ru-RU" sz="1600" dirty="0" smtClean="0"/>
              <a:t>)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24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план (УО)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3888432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600" b="1" dirty="0"/>
              <a:t>Учебный план обеспечивает 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и коррекционно-развивающих областей по классам (годам обучения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Формы </a:t>
            </a:r>
            <a:r>
              <a:rPr lang="ru-RU" sz="1600" b="1" dirty="0"/>
              <a:t>организации образовательного процесса, чередование учебной и внеурочной деятельности в рамках реализации АООП определяет </a:t>
            </a:r>
            <a:r>
              <a:rPr lang="ru-RU" sz="1600" b="1" dirty="0" smtClean="0"/>
              <a:t>организация</a:t>
            </a: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Учебные </a:t>
            </a:r>
            <a:r>
              <a:rPr lang="ru-RU" sz="1600" b="1" dirty="0"/>
              <a:t>планы обеспечивают возможность преподавания и изучения государственного языка </a:t>
            </a:r>
            <a:r>
              <a:rPr lang="ru-RU" sz="1600" b="1" dirty="0" smtClean="0"/>
              <a:t>РФ, </a:t>
            </a:r>
            <a:r>
              <a:rPr lang="ru-RU" sz="1600" b="1" dirty="0"/>
              <a:t>государственных языков республик </a:t>
            </a:r>
            <a:r>
              <a:rPr lang="ru-RU" sz="1600" b="1" dirty="0" smtClean="0"/>
              <a:t>РФ </a:t>
            </a:r>
            <a:r>
              <a:rPr lang="ru-RU" sz="1600" b="1" dirty="0"/>
              <a:t>и родного языка из числа языков народов </a:t>
            </a:r>
            <a:r>
              <a:rPr lang="ru-RU" sz="1600" b="1" dirty="0" smtClean="0"/>
              <a:t>РФ, </a:t>
            </a:r>
            <a:r>
              <a:rPr lang="ru-RU" sz="1600" b="1" dirty="0"/>
              <a:t>а также устанавливают количество занятий, отводимых на их изучение по классам (годам) </a:t>
            </a:r>
            <a:r>
              <a:rPr lang="ru-RU" sz="1600" b="1" dirty="0" smtClean="0"/>
              <a:t>обучения</a:t>
            </a:r>
            <a:endParaRPr lang="ru-RU" sz="16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908720"/>
            <a:ext cx="3740224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700" b="1" dirty="0"/>
              <a:t>Учебный план включает предметные области в зависимости от варианта АООП </a:t>
            </a:r>
          </a:p>
          <a:p>
            <a:pPr marL="0" indent="0">
              <a:buNone/>
            </a:pPr>
            <a:endParaRPr lang="ru-RU" sz="1700" b="1" dirty="0" smtClean="0"/>
          </a:p>
          <a:p>
            <a:pPr marL="0" indent="0">
              <a:buNone/>
            </a:pPr>
            <a:r>
              <a:rPr lang="ru-RU" sz="1700" b="1" dirty="0" smtClean="0"/>
              <a:t>АООП </a:t>
            </a:r>
            <a:r>
              <a:rPr lang="ru-RU" sz="1700" b="1" dirty="0"/>
              <a:t>может включать как один, так и несколько учебных </a:t>
            </a:r>
            <a:r>
              <a:rPr lang="ru-RU" sz="1700" b="1" dirty="0" smtClean="0"/>
              <a:t>планов</a:t>
            </a:r>
            <a:endParaRPr lang="ru-RU" sz="1700" b="1" dirty="0"/>
          </a:p>
          <a:p>
            <a:pPr marL="0" indent="0">
              <a:buNone/>
            </a:pPr>
            <a:endParaRPr lang="ru-RU" sz="1700" b="1" dirty="0" smtClean="0"/>
          </a:p>
          <a:p>
            <a:pPr marL="0" indent="0">
              <a:buNone/>
            </a:pPr>
            <a:r>
              <a:rPr lang="ru-RU" sz="1700" b="1" dirty="0" smtClean="0"/>
              <a:t>Количество </a:t>
            </a:r>
            <a:r>
              <a:rPr lang="ru-RU" sz="1700" b="1" dirty="0"/>
              <a:t>учебных занятий по предметным областям для обучающихся с </a:t>
            </a:r>
            <a:r>
              <a:rPr lang="ru-RU" sz="1700" b="1" i="1" dirty="0"/>
              <a:t>легкой </a:t>
            </a:r>
            <a:r>
              <a:rPr lang="ru-RU" sz="1700" b="1" i="1" dirty="0" smtClean="0"/>
              <a:t>УО </a:t>
            </a:r>
            <a:r>
              <a:rPr lang="ru-RU" sz="1700" b="1" dirty="0"/>
              <a:t>(интеллектуальными нарушениями) </a:t>
            </a:r>
            <a:r>
              <a:rPr lang="ru-RU" sz="1700" b="1" i="1" dirty="0"/>
              <a:t>за 9 учебных лет составляет не более 8 377 часов, за 12 учебных лет - не более 11 845 часов, за 13 учебных лет - не более 12 538 </a:t>
            </a:r>
            <a:r>
              <a:rPr lang="ru-RU" sz="1700" b="1" i="1" dirty="0" smtClean="0"/>
              <a:t>часов</a:t>
            </a:r>
            <a:endParaRPr lang="ru-RU" sz="1700" b="1" i="1" dirty="0"/>
          </a:p>
          <a:p>
            <a:pPr marL="0" indent="0">
              <a:buNone/>
            </a:pPr>
            <a:endParaRPr lang="ru-RU" sz="1700" b="1" dirty="0" smtClean="0"/>
          </a:p>
          <a:p>
            <a:pPr marL="0" indent="0">
              <a:buNone/>
            </a:pPr>
            <a:r>
              <a:rPr lang="ru-RU" sz="1700" b="1" dirty="0" smtClean="0"/>
              <a:t>Количество </a:t>
            </a:r>
            <a:r>
              <a:rPr lang="ru-RU" sz="1700" b="1" dirty="0"/>
              <a:t>учебных занятий для обучающихся </a:t>
            </a:r>
            <a:r>
              <a:rPr lang="ru-RU" sz="1700" b="1" i="1" dirty="0"/>
              <a:t>с умеренной, тяжелой, глубокой </a:t>
            </a:r>
            <a:r>
              <a:rPr lang="ru-RU" sz="1700" b="1" i="1" dirty="0" smtClean="0"/>
              <a:t>УО; </a:t>
            </a:r>
            <a:r>
              <a:rPr lang="ru-RU" sz="1700" b="1" i="1" dirty="0"/>
              <a:t>тяжелыми и множественными нарушениями развития за 12 учебных лет составляет не более 13 646 часов, включая коррекционные курсы, за 13 учебных лет - не более 14 636 часов, включая коррекционные </a:t>
            </a:r>
            <a:r>
              <a:rPr lang="ru-RU" sz="1700" b="1" i="1" dirty="0" smtClean="0"/>
              <a:t>курсы</a:t>
            </a:r>
            <a:endParaRPr lang="ru-RU" sz="1700" b="1" i="1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300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план (УО)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3812232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600" b="1" dirty="0"/>
              <a:t>Обязательным элементом структуры учебного плана является "Коррекционно-развивающая область", реализующаяся через содержание коррекционных курсов </a:t>
            </a:r>
          </a:p>
          <a:p>
            <a:pPr marL="0" indent="0">
              <a:buNone/>
            </a:pPr>
            <a:r>
              <a:rPr lang="ru-RU" sz="1600" b="1" dirty="0"/>
              <a:t>Количество часов, выделяемых на реализацию коррекционно-развивающей области учебного плана для обучающихся с </a:t>
            </a:r>
            <a:r>
              <a:rPr lang="ru-RU" sz="1600" b="1" i="1" dirty="0"/>
              <a:t>легкой умственной </a:t>
            </a:r>
            <a:r>
              <a:rPr lang="ru-RU" sz="1600" b="1" dirty="0"/>
              <a:t>отсталостью (интеллектуальными нарушениями), </a:t>
            </a:r>
            <a:r>
              <a:rPr lang="ru-RU" sz="1600" b="1" i="1" dirty="0"/>
              <a:t>составляет за 9 учебных лет не более 1 830 часов, за 12 учебных лет - не более 2 442 часов, за 13 учебных лет - не более 2 640 часов.</a:t>
            </a:r>
          </a:p>
          <a:p>
            <a:pPr marL="0" indent="0">
              <a:buNone/>
            </a:pP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smtClean="0"/>
              <a:t>Выбор </a:t>
            </a:r>
            <a:r>
              <a:rPr lang="ru-RU" sz="1600" b="1" i="1" dirty="0"/>
              <a:t>коррекционных курсов и их количественное соотношение </a:t>
            </a:r>
            <a:r>
              <a:rPr lang="ru-RU" sz="1600" b="1" dirty="0"/>
              <a:t>самостоятельно определяется организацией исходя из особых образовательных потребностей обучающихся с умственной отсталостью (интеллектуальными нарушениями) </a:t>
            </a:r>
            <a:r>
              <a:rPr lang="ru-RU" sz="1600" b="1" i="1" dirty="0"/>
              <a:t>на основании рекомендаций ПМПК и (или)</a:t>
            </a:r>
            <a:r>
              <a:rPr lang="ru-RU" sz="1600" i="1" dirty="0"/>
              <a:t> ИПР.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908720"/>
            <a:ext cx="3888432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/>
              <a:t>В целях обеспечения индивидуальных потребностей обучающихся часть учебного плана, формируемая участниками образовательных отношений, предусматривает:</a:t>
            </a:r>
          </a:p>
          <a:p>
            <a:pPr marL="0" indent="0">
              <a:buNone/>
            </a:pPr>
            <a:r>
              <a:rPr lang="ru-RU" sz="1500" b="1" dirty="0"/>
              <a:t>учебные занятия, обеспечивающие различные интересы обучающихся, в том числе этнокультурные</a:t>
            </a:r>
            <a:r>
              <a:rPr lang="ru-RU" sz="1500" b="1" dirty="0" smtClean="0"/>
              <a:t>;</a:t>
            </a:r>
          </a:p>
          <a:p>
            <a:pPr marL="0" indent="0">
              <a:buNone/>
            </a:pPr>
            <a:r>
              <a:rPr lang="ru-RU" sz="1500" b="1" dirty="0" smtClean="0"/>
              <a:t>увеличение </a:t>
            </a:r>
            <a:r>
              <a:rPr lang="ru-RU" sz="1500" b="1" dirty="0"/>
              <a:t>учебных часов, отводимых на изучение отдельных учебных предметов обязательной части</a:t>
            </a:r>
            <a:r>
              <a:rPr lang="ru-RU" sz="1500" b="1" dirty="0" smtClean="0"/>
              <a:t>;</a:t>
            </a:r>
          </a:p>
          <a:p>
            <a:pPr marL="0" indent="0">
              <a:buNone/>
            </a:pPr>
            <a:r>
              <a:rPr lang="ru-RU" sz="1500" b="1" dirty="0" smtClean="0"/>
              <a:t>введение </a:t>
            </a:r>
            <a:r>
              <a:rPr lang="ru-RU" sz="1500" b="1" dirty="0"/>
              <a:t>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в психическом и (или) физическом развитии</a:t>
            </a:r>
            <a:r>
              <a:rPr lang="ru-RU" sz="1500" b="1" dirty="0" smtClean="0"/>
              <a:t>;</a:t>
            </a:r>
          </a:p>
          <a:p>
            <a:pPr marL="0" indent="0">
              <a:buNone/>
            </a:pPr>
            <a:r>
              <a:rPr lang="ru-RU" sz="1500" b="1" dirty="0" smtClean="0"/>
              <a:t>введение </a:t>
            </a:r>
            <a:r>
              <a:rPr lang="ru-RU" sz="1500" b="1" dirty="0"/>
              <a:t>учебных курсов для факультативного изучения отдельных учебных предметов</a:t>
            </a:r>
            <a:endParaRPr lang="ru-RU" sz="15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41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рабочих программ (ОВЗ, УО)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3888432" cy="56166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/>
              <a:t>Программы отдельных учебных предметов, коррекционных курсов должны содержать:</a:t>
            </a:r>
          </a:p>
          <a:p>
            <a:pPr marL="0" indent="0">
              <a:buNone/>
            </a:pPr>
            <a:r>
              <a:rPr lang="ru-RU" sz="2000" b="1" dirty="0"/>
              <a:t>1) пояснительную записку, в которой конкретизируются общие цели при получении </a:t>
            </a:r>
            <a:r>
              <a:rPr lang="ru-RU" sz="2000" b="1" dirty="0" smtClean="0"/>
              <a:t>образования </a:t>
            </a:r>
            <a:r>
              <a:rPr lang="ru-RU" sz="2000" b="1" dirty="0"/>
              <a:t>с учетом специфики учебного предмета, коррекционного курса;</a:t>
            </a:r>
          </a:p>
          <a:p>
            <a:pPr marL="0" indent="0">
              <a:buNone/>
            </a:pPr>
            <a:r>
              <a:rPr lang="ru-RU" sz="2000" b="1" dirty="0"/>
              <a:t>2) общую характеристику учебного предмета, коррекционного курса;</a:t>
            </a:r>
          </a:p>
          <a:p>
            <a:pPr marL="0" indent="0">
              <a:buNone/>
            </a:pPr>
            <a:r>
              <a:rPr lang="ru-RU" sz="2000" b="1" dirty="0"/>
              <a:t>3) описание места учебного предмета, коррекционного курса в учебном плане;</a:t>
            </a:r>
          </a:p>
          <a:p>
            <a:pPr marL="0" indent="0">
              <a:buNone/>
            </a:pPr>
            <a:r>
              <a:rPr lang="ru-RU" sz="2000" b="1" dirty="0"/>
              <a:t>4) описание ценностных ориентиров содержания учебного предмета</a:t>
            </a:r>
            <a:r>
              <a:rPr lang="ru-RU" sz="2000" b="1" dirty="0" smtClean="0"/>
              <a:t>;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1052736"/>
            <a:ext cx="3812232" cy="56166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/>
              <a:t>5) личностные, </a:t>
            </a:r>
            <a:r>
              <a:rPr lang="ru-RU" sz="2000" b="1" dirty="0" err="1"/>
              <a:t>метапредметные</a:t>
            </a:r>
            <a:r>
              <a:rPr lang="ru-RU" sz="2000" b="1" dirty="0"/>
              <a:t> и предметные результаты освоения конкретного учебного предмета, коррекционного курса (в зависимости от варианта АООП);</a:t>
            </a:r>
          </a:p>
          <a:p>
            <a:pPr marL="0" indent="0">
              <a:buNone/>
            </a:pPr>
            <a:r>
              <a:rPr lang="ru-RU" sz="2000" b="1" dirty="0"/>
              <a:t>6) содержание учебного предмета, коррекционного курса;</a:t>
            </a:r>
          </a:p>
          <a:p>
            <a:pPr marL="0" indent="0">
              <a:buNone/>
            </a:pPr>
            <a:r>
              <a:rPr lang="ru-RU" sz="2000" b="1" dirty="0"/>
              <a:t>7) тематическое планирование с определением основных видов учебной деятельности обучающихся;</a:t>
            </a:r>
          </a:p>
          <a:p>
            <a:pPr marL="0" indent="0">
              <a:buNone/>
            </a:pPr>
            <a:r>
              <a:rPr lang="ru-RU" sz="2000" b="1" dirty="0"/>
              <a:t>8) описание материально-технического обеспечения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3480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 К организации образовательной деятельности…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3888432" cy="59492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b="1" dirty="0" smtClean="0"/>
              <a:t>Определение варианта АООП осуществляется на основе рекомендаций ПМПК, сформулированных по результатам его комплексного психолого-медико-педагогического обследования, в случае наличия у обучающегося инвалидности с учетом ИПР и мнения родителей (законных представителей).</a:t>
            </a:r>
          </a:p>
          <a:p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Обучающийся  имеет право на прохождение текущей, промежуточной и итоговой аттестации в иных формах</a:t>
            </a:r>
          </a:p>
          <a:p>
            <a:endParaRPr lang="ru-RU" sz="2000" b="1" dirty="0" smtClean="0">
              <a:effectLst/>
            </a:endParaRPr>
          </a:p>
          <a:p>
            <a:pPr marL="0" indent="0">
              <a:buNone/>
            </a:pPr>
            <a:r>
              <a:rPr lang="ru-RU" sz="2000" b="1" dirty="0" smtClean="0"/>
              <a:t>При отсутствии возможности для реализации внеурочной деятельности образовательная организация в рамках соответствующих государственных (муниципальных) заданий, формируемых учредителем, использует возможности организаций дополнительного образования, организаций культуры и спорта</a:t>
            </a:r>
          </a:p>
          <a:p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Для профилактики переутомления обучающихся в годовом календарном учебном плане должны быть предусмотрены равномерно распределенные периоды учебного времени и каникул</a:t>
            </a:r>
          </a:p>
          <a:p>
            <a:endParaRPr lang="ru-RU" sz="2000" dirty="0" smtClean="0"/>
          </a:p>
          <a:p>
            <a:endParaRPr lang="ru-RU" sz="1600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908720"/>
            <a:ext cx="3816424" cy="59492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1400" b="1" dirty="0" smtClean="0"/>
              <a:t>   В </a:t>
            </a:r>
            <a:r>
              <a:rPr lang="ru-RU" sz="1400" b="1" dirty="0"/>
              <a:t>период каникул используются возможности организаций отдыха детей и их оздоровления, тематических лагерных смен, летних школ, создаваемых на базе организаций и организаций дополнительного </a:t>
            </a:r>
            <a:r>
              <a:rPr lang="ru-RU" sz="1400" b="1" dirty="0" smtClean="0"/>
              <a:t>образования</a:t>
            </a:r>
            <a:endParaRPr lang="ru-RU" sz="1400" b="1" dirty="0"/>
          </a:p>
          <a:p>
            <a:pPr marL="0" indent="0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1400" b="1" dirty="0" smtClean="0"/>
              <a:t>   В процессе </a:t>
            </a:r>
            <a:r>
              <a:rPr lang="ru-RU" sz="1400" b="1" dirty="0"/>
              <a:t>освоения АООП НОО сохраняется возможность перехода обучающегося с одного варианта АООП НОО на </a:t>
            </a:r>
            <a:r>
              <a:rPr lang="ru-RU" sz="1400" b="1" dirty="0" smtClean="0"/>
              <a:t>другой. Перевод </a:t>
            </a:r>
            <a:r>
              <a:rPr lang="ru-RU" sz="1400" b="1" dirty="0"/>
              <a:t>обучающегося с ОВЗ с одного варианта программы на другой осуществляется организацией на основании комплексной оценки результатов освоения </a:t>
            </a:r>
            <a:r>
              <a:rPr lang="ru-RU" sz="1400" b="1" dirty="0" smtClean="0"/>
              <a:t>АООП, </a:t>
            </a:r>
            <a:r>
              <a:rPr lang="ru-RU" sz="1400" b="1" dirty="0"/>
              <a:t>по рекомендации ПМПК и с учетом мнения родителей (законных представителей) в порядке, установленном законодательством </a:t>
            </a:r>
            <a:r>
              <a:rPr lang="ru-RU" sz="1400" b="1" dirty="0" smtClean="0"/>
              <a:t>РФ</a:t>
            </a:r>
            <a:endParaRPr lang="ru-RU" sz="1400" b="1" dirty="0"/>
          </a:p>
          <a:p>
            <a:pPr marL="0" indent="0">
              <a:lnSpc>
                <a:spcPts val="1680"/>
              </a:lnSpc>
              <a:spcBef>
                <a:spcPts val="0"/>
              </a:spcBef>
              <a:buNone/>
            </a:pPr>
            <a:r>
              <a:rPr lang="ru-RU" sz="1400" b="1" dirty="0" smtClean="0"/>
              <a:t>   Продолжительность </a:t>
            </a:r>
            <a:r>
              <a:rPr lang="ru-RU" sz="1400" b="1" dirty="0"/>
              <a:t>занятий, продолжительность перемен между уроками и коррекционно-развивающими занятиями и внеурочной деятельностью определяется действующими санитарно-эпидемиологическими требованиями к условиям и организации обучения </a:t>
            </a:r>
            <a:r>
              <a:rPr lang="ru-RU" sz="1400" b="1" dirty="0" smtClean="0"/>
              <a:t>обучающихся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7966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9361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Требования ФГОС к результатам освоения АООП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3816424" cy="540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/>
              <a:t>Стандарт устанавливает </a:t>
            </a:r>
            <a:r>
              <a:rPr lang="ru-RU" sz="1800" b="1" i="1" dirty="0"/>
              <a:t>требования к личностным, </a:t>
            </a:r>
            <a:r>
              <a:rPr lang="ru-RU" sz="1800" b="1" i="1" dirty="0" err="1"/>
              <a:t>метапредметным</a:t>
            </a:r>
            <a:r>
              <a:rPr lang="ru-RU" sz="1800" b="1" i="1" dirty="0"/>
              <a:t> и предметным результатам</a:t>
            </a:r>
            <a:r>
              <a:rPr lang="ru-RU" sz="1800" b="1" dirty="0"/>
              <a:t> освоения обучающимися с ОВЗ </a:t>
            </a:r>
            <a:r>
              <a:rPr lang="ru-RU" sz="1800" b="1" i="1" dirty="0"/>
              <a:t>разных </a:t>
            </a:r>
            <a:r>
              <a:rPr lang="ru-RU" sz="1800" b="1" dirty="0"/>
              <a:t>вариантов АООП </a:t>
            </a:r>
            <a:r>
              <a:rPr lang="ru-RU" sz="1800" b="1" dirty="0" smtClean="0"/>
              <a:t>НОО (</a:t>
            </a:r>
            <a:r>
              <a:rPr lang="ru-RU" sz="1800" b="1" i="1" dirty="0" smtClean="0"/>
              <a:t>или только к личностным и предметным)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Личностные </a:t>
            </a:r>
            <a:r>
              <a:rPr lang="ru-RU" sz="1800" b="1" dirty="0"/>
              <a:t>результаты включают овладение обучающимися компетенциями, необходимыми для решения практико-ориентированных задач и обеспечивающими становление социальных отношений обучающихся в различных средах, </a:t>
            </a:r>
            <a:r>
              <a:rPr lang="ru-RU" sz="1800" b="1" dirty="0" err="1"/>
              <a:t>сформированность</a:t>
            </a:r>
            <a:r>
              <a:rPr lang="ru-RU" sz="1800" b="1" dirty="0"/>
              <a:t> мотивации к обучению и </a:t>
            </a:r>
            <a:r>
              <a:rPr lang="ru-RU" sz="1800" b="1" dirty="0" smtClean="0"/>
              <a:t>познанию</a:t>
            </a:r>
            <a:endParaRPr lang="ru-RU" sz="1800" b="1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908720"/>
            <a:ext cx="3888432" cy="54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900" b="1" dirty="0"/>
              <a:t>Стандарт устанавливает </a:t>
            </a:r>
            <a:r>
              <a:rPr lang="ru-RU" sz="1900" b="1" i="1" dirty="0"/>
              <a:t>требования к личностным и предметным результатам </a:t>
            </a:r>
            <a:r>
              <a:rPr lang="ru-RU" sz="1900" b="1" dirty="0"/>
              <a:t>освоения обучающимися с умственной отсталостью (интеллектуальными нарушениями) </a:t>
            </a:r>
            <a:r>
              <a:rPr lang="ru-RU" sz="1900" b="1" i="1" dirty="0"/>
              <a:t>двух вариантов АООП</a:t>
            </a:r>
          </a:p>
          <a:p>
            <a:pPr marL="0" indent="0">
              <a:buNone/>
            </a:pPr>
            <a:endParaRPr lang="ru-RU" sz="1900" b="1" i="1" dirty="0" smtClean="0"/>
          </a:p>
          <a:p>
            <a:pPr marL="0" indent="0">
              <a:buNone/>
            </a:pPr>
            <a:r>
              <a:rPr lang="ru-RU" sz="1900" b="1" i="1" dirty="0" smtClean="0"/>
              <a:t>Совокупность </a:t>
            </a:r>
            <a:r>
              <a:rPr lang="ru-RU" sz="1900" b="1" i="1" dirty="0"/>
              <a:t>личностных и предметных результатов составляет содержание жизненных компетенций </a:t>
            </a:r>
            <a:r>
              <a:rPr lang="ru-RU" sz="1900" b="1" i="1" dirty="0" smtClean="0"/>
              <a:t>обучающихся</a:t>
            </a:r>
            <a:endParaRPr lang="ru-RU" sz="1900" b="1" dirty="0"/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r>
              <a:rPr lang="ru-RU" sz="1900" b="1" dirty="0" smtClean="0"/>
              <a:t>Личностные </a:t>
            </a:r>
            <a:r>
              <a:rPr lang="ru-RU" sz="1900" b="1" dirty="0"/>
              <a:t>результаты включают </a:t>
            </a:r>
            <a:r>
              <a:rPr lang="ru-RU" sz="1900" b="1" i="1" dirty="0"/>
              <a:t>овладение обучающимися социальными (жизненными) компетенциями</a:t>
            </a:r>
            <a:r>
              <a:rPr lang="ru-RU" sz="1900" b="1" dirty="0"/>
              <a:t>, необходимыми для решения практико-ориентированных задач и обеспечивающими становление социальных отношений обучающихся в различных средах, </a:t>
            </a:r>
            <a:r>
              <a:rPr lang="ru-RU" sz="1900" b="1" dirty="0" err="1"/>
              <a:t>сформированность</a:t>
            </a:r>
            <a:r>
              <a:rPr lang="ru-RU" sz="1900" b="1" dirty="0"/>
              <a:t> мотивации к обучению и </a:t>
            </a:r>
            <a:r>
              <a:rPr lang="ru-RU" sz="1900" b="1" dirty="0" smtClean="0"/>
              <a:t>познанию</a:t>
            </a:r>
            <a:endParaRPr lang="ru-RU" sz="1900" b="1" dirty="0"/>
          </a:p>
          <a:p>
            <a:endParaRPr lang="ru-RU" sz="1900" b="1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25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Требования ФГОС к результатам освоения АООП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80728"/>
            <a:ext cx="3816424" cy="56166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/>
              <a:t>Предметные результаты связаны с овладением обучающимися содержанием каждой предметной и </a:t>
            </a:r>
            <a:r>
              <a:rPr lang="ru-RU" sz="1800" b="1" i="1" dirty="0"/>
              <a:t>коррекционно-развивающей области </a:t>
            </a:r>
            <a:r>
              <a:rPr lang="ru-RU" sz="1800" b="1" dirty="0"/>
              <a:t>и характеризуют их достижения в усвоении знаний и умений, возможности их применения в практической </a:t>
            </a:r>
            <a:r>
              <a:rPr lang="ru-RU" sz="1800" b="1" dirty="0" smtClean="0"/>
              <a:t>деятельности</a:t>
            </a: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i="1" dirty="0" err="1" smtClean="0"/>
              <a:t>Метапредметные</a:t>
            </a:r>
            <a:r>
              <a:rPr lang="ru-RU" sz="1800" b="1" i="1" dirty="0" smtClean="0"/>
              <a:t> </a:t>
            </a:r>
            <a:r>
              <a:rPr lang="ru-RU" sz="1800" b="1" dirty="0"/>
              <a:t>результаты включают освоенные обучающимися универсальные учебные действия (познавательные, регулятивные и коммуникативные), которые составляют основу умения учиться, обеспечивают овладение </a:t>
            </a:r>
            <a:r>
              <a:rPr lang="ru-RU" sz="1800" b="1" dirty="0" err="1"/>
              <a:t>межпредметными</a:t>
            </a:r>
            <a:r>
              <a:rPr lang="ru-RU" sz="1800" b="1" dirty="0"/>
              <a:t> знаниями, приобретение опыта познания и осуществление разных видов деятельности.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980728"/>
            <a:ext cx="3888432" cy="56166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Предметные </a:t>
            </a:r>
            <a:r>
              <a:rPr lang="ru-RU" sz="1800" b="1" dirty="0"/>
              <a:t>результаты связаны с овладением обучающимися содержанием каждой предметной области и характеризуют их достижения в усвоении знаний и умений, возможности их </a:t>
            </a:r>
            <a:r>
              <a:rPr lang="ru-RU" sz="1800" b="1" dirty="0" smtClean="0"/>
              <a:t>применения </a:t>
            </a:r>
            <a:r>
              <a:rPr lang="ru-RU" sz="1800" b="1" dirty="0"/>
              <a:t>в практической </a:t>
            </a:r>
            <a:r>
              <a:rPr lang="ru-RU" sz="1800" b="1" dirty="0" smtClean="0"/>
              <a:t>деятельности </a:t>
            </a:r>
          </a:p>
          <a:p>
            <a:pPr marL="0" indent="0">
              <a:buNone/>
            </a:pPr>
            <a:endParaRPr lang="ru-RU" sz="1800" b="1" dirty="0">
              <a:effectLst/>
            </a:endParaRP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Достижение </a:t>
            </a:r>
            <a:r>
              <a:rPr lang="ru-RU" sz="1800" b="1" dirty="0"/>
              <a:t>личностных результатов обеспечивается содержанием отдельных учебных предметов и внеурочной деятельности, овладением доступными видами деятельности, опытом социального взаимодействия</a:t>
            </a:r>
          </a:p>
          <a:p>
            <a:pPr marL="0" indent="0">
              <a:buNone/>
            </a:pP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61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Единство образовательного пространства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2400" b="1" dirty="0" smtClean="0"/>
              <a:t>Стандарты ориентированы на ФГОС общего образования</a:t>
            </a:r>
          </a:p>
          <a:p>
            <a:r>
              <a:rPr lang="ru-RU" sz="2400" b="1" dirty="0" smtClean="0"/>
              <a:t>В стандартах закреплены вариативные возможности обучения всех категорий детей с ОВЗ</a:t>
            </a:r>
          </a:p>
          <a:p>
            <a:pPr lvl="0"/>
            <a:r>
              <a:rPr lang="ru-RU" sz="2400" b="1" dirty="0" smtClean="0"/>
              <a:t>В структуре содержания образования выделены традиционные образовательные области, </a:t>
            </a:r>
          </a:p>
          <a:p>
            <a:pPr marL="0" lvl="0" indent="0"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но </a:t>
            </a:r>
            <a:r>
              <a:rPr lang="ru-RU" sz="2400" b="1" dirty="0" smtClean="0">
                <a:solidFill>
                  <a:prstClr val="black"/>
                </a:solidFill>
              </a:rPr>
              <a:t>содержание образовательных областей выстроено </a:t>
            </a:r>
            <a:r>
              <a:rPr lang="ru-RU" sz="2400" b="1" dirty="0">
                <a:solidFill>
                  <a:prstClr val="black"/>
                </a:solidFill>
              </a:rPr>
              <a:t>в принципиально новой логике: </a:t>
            </a:r>
          </a:p>
          <a:p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2400" b="1" i="1" dirty="0" smtClean="0"/>
              <a:t>«Академический компонент» – </a:t>
            </a:r>
            <a:r>
              <a:rPr lang="ru-RU" sz="2400" b="1" dirty="0" smtClean="0"/>
              <a:t>накопление  знаний, умений и навыков для их реализации в настоящем и будущем…</a:t>
            </a:r>
          </a:p>
          <a:p>
            <a:r>
              <a:rPr lang="ru-RU" sz="2400" b="1" i="1" dirty="0" smtClean="0"/>
              <a:t>«Компонент жизненной компетенции» – </a:t>
            </a:r>
            <a:r>
              <a:rPr lang="ru-RU" sz="2400" b="1" dirty="0" smtClean="0"/>
              <a:t>овладение знаниями, умениями и навыками для настоящей обыденной жизни (развитие отношений с окружающими в настоящем)</a:t>
            </a:r>
          </a:p>
          <a:p>
            <a:r>
              <a:rPr lang="ru-RU" sz="2400" b="1" dirty="0" smtClean="0"/>
              <a:t>Личностные результаты рассматриваются как итог овладения обучающимися компонентом жизненной компетенции</a:t>
            </a:r>
          </a:p>
          <a:p>
            <a:pPr marL="0" indent="0" algn="ctr">
              <a:buNone/>
            </a:pPr>
            <a:r>
              <a:rPr lang="ru-RU" sz="2400" b="1" dirty="0" smtClean="0"/>
              <a:t>Варианты АООП:  от АК  к  КЖК</a:t>
            </a:r>
          </a:p>
          <a:p>
            <a:pPr marL="0" indent="0" algn="ctr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467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216024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Требования ФГОС к результатам освоения АООП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3740224" cy="540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i="1" dirty="0" smtClean="0"/>
              <a:t>Итоговая </a:t>
            </a:r>
            <a:r>
              <a:rPr lang="ru-RU" sz="1800" b="1" i="1" dirty="0"/>
              <a:t>оценка качества </a:t>
            </a:r>
            <a:r>
              <a:rPr lang="ru-RU" sz="1800" b="1" dirty="0"/>
              <a:t>освоения обучающимися с ОВЗ АООП НОО </a:t>
            </a:r>
            <a:r>
              <a:rPr lang="ru-RU" sz="1800" b="1" i="1" dirty="0"/>
              <a:t>осуществляется </a:t>
            </a:r>
            <a:r>
              <a:rPr lang="ru-RU" sz="1800" b="1" i="1" dirty="0" smtClean="0"/>
              <a:t>организацией</a:t>
            </a:r>
            <a:endParaRPr lang="ru-RU" sz="1800" b="1" i="1" dirty="0"/>
          </a:p>
          <a:p>
            <a:pPr marL="0" indent="0">
              <a:buNone/>
            </a:pPr>
            <a:r>
              <a:rPr lang="ru-RU" sz="1800" b="1" i="1" dirty="0"/>
              <a:t>Предметом</a:t>
            </a:r>
            <a:r>
              <a:rPr lang="ru-RU" sz="1800" b="1" dirty="0"/>
              <a:t> итоговой оценки освоения обучающимися с ОВЗ АООП НОО должно быть </a:t>
            </a:r>
            <a:r>
              <a:rPr lang="ru-RU" sz="1800" b="1" i="1" dirty="0"/>
              <a:t>достижение предметных и </a:t>
            </a:r>
            <a:r>
              <a:rPr lang="ru-RU" sz="1800" b="1" i="1" dirty="0" err="1"/>
              <a:t>метапредметных</a:t>
            </a:r>
            <a:r>
              <a:rPr lang="ru-RU" sz="1800" b="1" i="1" dirty="0"/>
              <a:t> результатов</a:t>
            </a:r>
            <a:r>
              <a:rPr lang="ru-RU" sz="1800" b="1" dirty="0"/>
              <a:t> (в зависимости от варианта АООП НОО </a:t>
            </a:r>
            <a:r>
              <a:rPr lang="ru-RU" sz="1800" b="1" i="1" dirty="0"/>
              <a:t>- предметных </a:t>
            </a:r>
            <a:r>
              <a:rPr lang="ru-RU" sz="1800" b="1" dirty="0"/>
              <a:t>результатов) и достижение </a:t>
            </a:r>
            <a:r>
              <a:rPr lang="ru-RU" sz="1800" b="1" i="1" dirty="0"/>
              <a:t>результатов освоения программы коррекционной работы </a:t>
            </a:r>
            <a:endParaRPr lang="ru-RU" sz="1800" b="1" i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Стандарт </a:t>
            </a:r>
            <a:r>
              <a:rPr lang="ru-RU" sz="1800" b="1" dirty="0"/>
              <a:t>устанавливает дифференцированные требования к результатам освоения АООП НОО в соответствии с особыми образовательными потребностями разных групп обучающихся с </a:t>
            </a:r>
            <a:r>
              <a:rPr lang="ru-RU" sz="1800" b="1" dirty="0" smtClean="0"/>
              <a:t>ОВЗ</a:t>
            </a:r>
            <a:endParaRPr lang="ru-RU" sz="1800" b="1" dirty="0"/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908720"/>
            <a:ext cx="3888432" cy="540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/>
              <a:t>Предметные результаты связаны с овладением обучающимися содержанием каждой предметной области, характеризуют опыт специфической для предметной области деятельности по получению нового знания, достижения обучающихся в усвоении знаний и умений, возможности их применения в практической деятельности и </a:t>
            </a:r>
            <a:r>
              <a:rPr lang="ru-RU" sz="1800" b="1" dirty="0" smtClean="0"/>
              <a:t>жизни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1800" b="1" dirty="0" smtClean="0"/>
              <a:t>Стандарт </a:t>
            </a:r>
            <a:r>
              <a:rPr lang="ru-RU" sz="1800" b="1" dirty="0"/>
              <a:t>определяет для каждой предметной области дифференцированные требования к личностным и предметным результатам с учетом особенностей и возможностей развития разных групп обучающихся с умственной отсталостью (интеллектуальными нарушениями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77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20880" cy="2304256"/>
          </a:xfrm>
        </p:spPr>
        <p:txBody>
          <a:bodyPr>
            <a:noAutofit/>
          </a:bodyPr>
          <a:lstStyle/>
          <a:p>
            <a:pPr indent="342900" algn="l">
              <a:spcAft>
                <a:spcPts val="0"/>
              </a:spcAft>
            </a:pPr>
            <a:r>
              <a:rPr lang="ru-RU" sz="1600" b="1" dirty="0" smtClean="0">
                <a:latin typeface="Arial"/>
                <a:ea typeface="Times New Roman"/>
              </a:rPr>
              <a:t>ФГОС включает требования к:</a:t>
            </a:r>
            <a:br>
              <a:rPr lang="ru-RU" sz="1600" b="1" dirty="0" smtClean="0">
                <a:latin typeface="Arial"/>
                <a:ea typeface="Times New Roman"/>
              </a:rPr>
            </a:br>
            <a:r>
              <a:rPr lang="ru-RU" sz="1600" b="1" dirty="0" smtClean="0">
                <a:latin typeface="Arial"/>
                <a:ea typeface="Times New Roman"/>
              </a:rPr>
              <a:t>структуре </a:t>
            </a:r>
            <a:r>
              <a:rPr lang="ru-RU" sz="1600" b="1" dirty="0">
                <a:latin typeface="Arial"/>
                <a:ea typeface="Times New Roman"/>
              </a:rPr>
              <a:t>АООП </a:t>
            </a:r>
            <a:r>
              <a:rPr lang="ru-RU" sz="1600" b="1" dirty="0" smtClean="0">
                <a:latin typeface="Arial"/>
                <a:ea typeface="Times New Roman"/>
              </a:rPr>
              <a:t> </a:t>
            </a:r>
            <a:r>
              <a:rPr lang="ru-RU" sz="1600" b="1" dirty="0">
                <a:latin typeface="Arial"/>
                <a:ea typeface="Times New Roman"/>
              </a:rPr>
              <a:t>(в том числе к соотношению обязательной части основной общеобразовательной программы и части, формируемой участниками образовательных отношений) и их объему;</a:t>
            </a:r>
            <a:br>
              <a:rPr lang="ru-RU" sz="1600" b="1" dirty="0">
                <a:latin typeface="Arial"/>
                <a:ea typeface="Times New Roman"/>
              </a:rPr>
            </a:br>
            <a:r>
              <a:rPr lang="ru-RU" sz="1600" b="1" dirty="0" smtClean="0">
                <a:latin typeface="Arial"/>
                <a:ea typeface="Times New Roman"/>
              </a:rPr>
              <a:t>условиям </a:t>
            </a:r>
            <a:r>
              <a:rPr lang="ru-RU" sz="1600" b="1" dirty="0">
                <a:latin typeface="Arial"/>
                <a:ea typeface="Times New Roman"/>
              </a:rPr>
              <a:t>реализации АООП </a:t>
            </a:r>
            <a:r>
              <a:rPr lang="ru-RU" sz="1600" b="1" dirty="0" smtClean="0">
                <a:latin typeface="Arial"/>
                <a:ea typeface="Times New Roman"/>
              </a:rPr>
              <a:t>;</a:t>
            </a:r>
            <a:r>
              <a:rPr lang="ru-RU" sz="1600" b="1" dirty="0">
                <a:latin typeface="Arial"/>
                <a:ea typeface="Times New Roman"/>
              </a:rPr>
              <a:t/>
            </a:r>
            <a:br>
              <a:rPr lang="ru-RU" sz="1600" b="1" dirty="0">
                <a:latin typeface="Arial"/>
                <a:ea typeface="Times New Roman"/>
              </a:rPr>
            </a:br>
            <a:r>
              <a:rPr lang="ru-RU" sz="1600" b="1" dirty="0" smtClean="0">
                <a:latin typeface="Arial"/>
                <a:ea typeface="Times New Roman"/>
              </a:rPr>
              <a:t>результатам </a:t>
            </a:r>
            <a:r>
              <a:rPr lang="ru-RU" sz="1600" b="1" dirty="0">
                <a:latin typeface="Arial"/>
                <a:ea typeface="Times New Roman"/>
              </a:rPr>
              <a:t>освоения </a:t>
            </a:r>
            <a:r>
              <a:rPr lang="ru-RU" sz="1600" b="1" dirty="0" smtClean="0">
                <a:latin typeface="Arial"/>
                <a:ea typeface="Times New Roman"/>
              </a:rPr>
              <a:t>АООП.</a:t>
            </a:r>
            <a:endParaRPr lang="ru-RU" sz="1600" b="1" dirty="0">
              <a:effectLst/>
              <a:latin typeface="Arial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3816424" cy="4536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1600" b="1" dirty="0" smtClean="0">
                <a:latin typeface="Arial"/>
                <a:ea typeface="Times New Roman"/>
              </a:rPr>
              <a:t>Предмет </a:t>
            </a:r>
            <a:r>
              <a:rPr lang="ru-RU" sz="1600" b="1" dirty="0">
                <a:latin typeface="Arial"/>
                <a:ea typeface="Times New Roman"/>
              </a:rPr>
              <a:t>регулирования </a:t>
            </a:r>
            <a:r>
              <a:rPr lang="ru-RU" sz="1600" b="1" dirty="0" smtClean="0">
                <a:latin typeface="Arial"/>
                <a:ea typeface="Times New Roman"/>
              </a:rPr>
              <a:t>отношений </a:t>
            </a:r>
            <a:r>
              <a:rPr lang="ru-RU" sz="1600" b="1" dirty="0">
                <a:latin typeface="Arial"/>
                <a:ea typeface="Times New Roman"/>
              </a:rPr>
              <a:t>в сфере образования следующих групп обучающихся с ограниченными возможностями здоровья: </a:t>
            </a:r>
            <a:endParaRPr lang="ru-RU" sz="1600" b="1" dirty="0" smtClean="0">
              <a:latin typeface="Arial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600" b="1" dirty="0" smtClean="0">
                <a:latin typeface="Arial"/>
                <a:ea typeface="Times New Roman"/>
              </a:rPr>
              <a:t>глухих</a:t>
            </a:r>
            <a:r>
              <a:rPr lang="ru-RU" sz="1600" b="1" dirty="0">
                <a:latin typeface="Arial"/>
                <a:ea typeface="Times New Roman"/>
              </a:rPr>
              <a:t>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расстройствами аутистического спектра, со сложными дефектами </a:t>
            </a:r>
            <a:endParaRPr lang="ru-RU" sz="1600" b="1" dirty="0">
              <a:effectLst/>
              <a:latin typeface="Arial"/>
              <a:ea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2060848"/>
            <a:ext cx="3888432" cy="45365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   Предмет регулирования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отношений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в сфере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следующих групп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обучающихся:</a:t>
            </a:r>
          </a:p>
          <a:p>
            <a:pPr marL="0" indent="0" algn="just">
              <a:buNone/>
            </a:pP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умственной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отсталостью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интеллектуальными нарушениями): </a:t>
            </a: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легкой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умственной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отсталостью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интеллектуальными нарушениями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умеренной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, тяжелой,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глубокой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умственной отсталостью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интеллектуальными нарушениями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),</a:t>
            </a: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тяжелыми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и множественными </a:t>
            </a: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нарушениями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развития.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55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84776" cy="4320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Задачи ФГОС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24744"/>
            <a:ext cx="3960440" cy="54726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800" b="1" dirty="0"/>
              <a:t>формирование общей культуры, обеспечивающей разностороннее развитие </a:t>
            </a:r>
            <a:r>
              <a:rPr lang="ru-RU" sz="1800" b="1" dirty="0" smtClean="0"/>
              <a:t> личности ребенка </a:t>
            </a:r>
            <a:r>
              <a:rPr lang="ru-RU" sz="1800" b="1" dirty="0"/>
              <a:t>(нравственно-эстетическое, социально-личностное, интеллектуальное, физическое</a:t>
            </a:r>
            <a:r>
              <a:rPr lang="ru-RU" sz="1800" b="1" dirty="0" smtClean="0"/>
              <a:t>)</a:t>
            </a:r>
            <a:endParaRPr lang="ru-RU" sz="1800" b="1" dirty="0"/>
          </a:p>
          <a:p>
            <a:r>
              <a:rPr lang="ru-RU" sz="1800" b="1" dirty="0"/>
              <a:t>охрана и укрепление физического и психического здоровья детей, в том числе их социального и эмоционального </a:t>
            </a:r>
            <a:r>
              <a:rPr lang="ru-RU" sz="1800" b="1" dirty="0" smtClean="0"/>
              <a:t>благополучия</a:t>
            </a:r>
            <a:endParaRPr lang="ru-RU" sz="1800" b="1" dirty="0"/>
          </a:p>
          <a:p>
            <a:r>
              <a:rPr lang="ru-RU" sz="1800" b="1" dirty="0"/>
              <a:t>формирование основ гражданской идентичности и мировоззрения обучающихся в соответствии с принятыми в семье и обществе духовно-нравственными и социокультурными </a:t>
            </a:r>
            <a:r>
              <a:rPr lang="ru-RU" sz="1800" b="1" dirty="0" smtClean="0"/>
              <a:t>ценностями</a:t>
            </a:r>
            <a:endParaRPr lang="ru-RU" sz="1800" b="1" dirty="0"/>
          </a:p>
          <a:p>
            <a:r>
              <a:rPr lang="ru-RU" sz="1800" b="1" dirty="0"/>
              <a:t>формирование основ учебной </a:t>
            </a:r>
            <a:r>
              <a:rPr lang="ru-RU" sz="1800" b="1" dirty="0" smtClean="0"/>
              <a:t>деятельности</a:t>
            </a:r>
          </a:p>
          <a:p>
            <a:r>
              <a:rPr lang="ru-RU" sz="1800" b="1" dirty="0"/>
              <a:t>развитие способностей и творческого потенциала каждого обучающегося как субъекта отношений в сфере образования;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1124744"/>
            <a:ext cx="3740224" cy="54726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800" b="1" dirty="0"/>
              <a:t>создание специальных условий для получения образования </a:t>
            </a:r>
            <a:r>
              <a:rPr lang="ru-RU" sz="1800" b="1" dirty="0" smtClean="0"/>
              <a:t>в </a:t>
            </a:r>
            <a:r>
              <a:rPr lang="ru-RU" sz="1800" b="1" dirty="0"/>
              <a:t>соответствии с возрастными, индивидуальными особенностями и особыми образовательными </a:t>
            </a:r>
            <a:r>
              <a:rPr lang="ru-RU" sz="1800" b="1" dirty="0" smtClean="0"/>
              <a:t>потребностями </a:t>
            </a:r>
          </a:p>
          <a:p>
            <a:r>
              <a:rPr lang="ru-RU" sz="1800" b="1" dirty="0" smtClean="0"/>
              <a:t>обеспечение </a:t>
            </a:r>
            <a:r>
              <a:rPr lang="ru-RU" sz="1800" b="1" dirty="0"/>
              <a:t>вариативности и разнообразия содержания АООП </a:t>
            </a:r>
            <a:r>
              <a:rPr lang="ru-RU" sz="1800" b="1" dirty="0" smtClean="0"/>
              <a:t>и </a:t>
            </a:r>
            <a:r>
              <a:rPr lang="ru-RU" sz="1800" b="1" dirty="0"/>
              <a:t>организационных форм получения образования обучающимися с учетом их образовательных потребностей, способностей и состояния здоровья, типологических и индивидуальных </a:t>
            </a:r>
            <a:r>
              <a:rPr lang="ru-RU" sz="1800" b="1" dirty="0" smtClean="0"/>
              <a:t>особенностей</a:t>
            </a:r>
            <a:endParaRPr lang="ru-RU" sz="1800" b="1" dirty="0"/>
          </a:p>
          <a:p>
            <a:r>
              <a:rPr lang="ru-RU" sz="1800" b="1" dirty="0"/>
              <a:t>формирование социокультурной и образовательной среды с учетом общих и особых образовательных потребностей разных групп </a:t>
            </a:r>
            <a:r>
              <a:rPr lang="ru-RU" sz="1800" b="1" dirty="0" smtClean="0"/>
              <a:t>обучающихся</a:t>
            </a:r>
            <a:endParaRPr lang="ru-RU" sz="1800" b="1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395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56784" cy="8640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Деятельностный</a:t>
            </a:r>
            <a:r>
              <a:rPr lang="ru-RU" sz="2400" b="1" dirty="0" smtClean="0"/>
              <a:t> и дифференцированный подходы обеспечивают: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3812232" cy="4824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1800" b="1" dirty="0"/>
              <a:t>о</a:t>
            </a:r>
            <a:r>
              <a:rPr lang="ru-RU" sz="1800" b="1" dirty="0" smtClean="0"/>
              <a:t>владение детьми системой </a:t>
            </a:r>
            <a:r>
              <a:rPr lang="ru-RU" sz="1800" b="1" dirty="0"/>
              <a:t>знаний, опытом разнообразной деятельности и эмоционально-личностного отношения к окружающему социальному и природному </a:t>
            </a:r>
            <a:r>
              <a:rPr lang="ru-RU" sz="1800" b="1" dirty="0" smtClean="0"/>
              <a:t>миру</a:t>
            </a:r>
          </a:p>
          <a:p>
            <a:r>
              <a:rPr lang="ru-RU" sz="1800" b="1" dirty="0"/>
              <a:t>общекультурное и личностное развитие обучающегося с ОВЗ составляет цель и основной результат </a:t>
            </a:r>
            <a:endParaRPr lang="ru-RU" sz="1800" b="1" dirty="0" smtClean="0"/>
          </a:p>
          <a:p>
            <a:r>
              <a:rPr lang="ru-RU" sz="1800" b="1" dirty="0" smtClean="0"/>
              <a:t>развитие </a:t>
            </a:r>
            <a:r>
              <a:rPr lang="ru-RU" sz="1800" b="1" dirty="0"/>
              <a:t>личности в соответствии с принятыми в семье и обществе духовно-нравственными и социокультурными ценностями</a:t>
            </a:r>
          </a:p>
          <a:p>
            <a:endParaRPr lang="ru-RU" sz="1800" b="1" dirty="0" smtClean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1484784"/>
            <a:ext cx="3960440" cy="4824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1800" b="1" dirty="0" smtClean="0"/>
              <a:t>рост творческого </a:t>
            </a:r>
            <a:r>
              <a:rPr lang="ru-RU" sz="1800" b="1" dirty="0"/>
              <a:t>потенциала, познавательных мотивов, обогащение форм взаимодействия со сверстниками и взрослыми в познавательной </a:t>
            </a:r>
            <a:r>
              <a:rPr lang="ru-RU" sz="1800" b="1" dirty="0" smtClean="0"/>
              <a:t>деятельности</a:t>
            </a:r>
          </a:p>
          <a:p>
            <a:r>
              <a:rPr lang="ru-RU" sz="1800" b="1" dirty="0"/>
              <a:t>обеспечение возможности  успешной социализации детей и социальной </a:t>
            </a:r>
            <a:r>
              <a:rPr lang="ru-RU" sz="1800" b="1" dirty="0" smtClean="0"/>
              <a:t>адаптации</a:t>
            </a:r>
          </a:p>
          <a:p>
            <a:pPr marL="0" indent="0">
              <a:buNone/>
            </a:pPr>
            <a:r>
              <a:rPr lang="ru-RU" sz="1800" b="1" i="1" dirty="0" smtClean="0"/>
              <a:t>Организация </a:t>
            </a:r>
            <a:r>
              <a:rPr lang="ru-RU" sz="1800" b="1" i="1" dirty="0"/>
              <a:t>доступной детям учебной </a:t>
            </a:r>
            <a:r>
              <a:rPr lang="ru-RU" sz="1800" b="1" i="1" dirty="0" smtClean="0"/>
              <a:t>деятельности и</a:t>
            </a:r>
            <a:endParaRPr lang="ru-RU" sz="1800" b="1" i="1" dirty="0"/>
          </a:p>
          <a:p>
            <a:pPr marL="0" indent="0">
              <a:buNone/>
            </a:pPr>
            <a:r>
              <a:rPr lang="ru-RU" sz="1800" b="1" i="1" dirty="0"/>
              <a:t>п</a:t>
            </a:r>
            <a:r>
              <a:rPr lang="ru-RU" sz="1800" b="1" i="1" dirty="0" smtClean="0"/>
              <a:t>рименение образовательных технологий, как фактора достижения результатов с учетом особых образовательных потребностей детей</a:t>
            </a: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9879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8792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Особые образовательные потребности обучающихся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3744416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2600" b="1" dirty="0"/>
              <a:t>раннее получение специальной помощи средствами </a:t>
            </a:r>
            <a:r>
              <a:rPr lang="ru-RU" sz="2600" b="1" dirty="0" smtClean="0"/>
              <a:t>образования</a:t>
            </a:r>
            <a:endParaRPr lang="ru-RU" sz="2600" b="1" dirty="0"/>
          </a:p>
          <a:p>
            <a:r>
              <a:rPr lang="ru-RU" sz="2600" b="1" dirty="0"/>
              <a:t>обязательность непрерывности коррекционно-развивающего </a:t>
            </a:r>
            <a:r>
              <a:rPr lang="ru-RU" sz="2600" b="1" dirty="0" smtClean="0"/>
              <a:t>процесса</a:t>
            </a:r>
            <a:endParaRPr lang="ru-RU" sz="2600" b="1" dirty="0"/>
          </a:p>
          <a:p>
            <a:r>
              <a:rPr lang="ru-RU" sz="2600" b="1" dirty="0"/>
              <a:t>н</a:t>
            </a:r>
            <a:r>
              <a:rPr lang="ru-RU" sz="2600" b="1" dirty="0" smtClean="0"/>
              <a:t>аучный, практико-ориентированный</a:t>
            </a:r>
            <a:r>
              <a:rPr lang="ru-RU" sz="2600" b="1" dirty="0"/>
              <a:t>, действенный характер содержания </a:t>
            </a:r>
            <a:r>
              <a:rPr lang="ru-RU" sz="2600" b="1" dirty="0" smtClean="0"/>
              <a:t>образования</a:t>
            </a:r>
            <a:endParaRPr lang="ru-RU" sz="2600" b="1" dirty="0"/>
          </a:p>
          <a:p>
            <a:r>
              <a:rPr lang="ru-RU" sz="2600" b="1" dirty="0"/>
              <a:t>доступность содержания познавательных задач, реализуемых в процессе </a:t>
            </a:r>
            <a:r>
              <a:rPr lang="ru-RU" sz="2600" b="1" dirty="0" smtClean="0"/>
              <a:t>образования</a:t>
            </a:r>
            <a:endParaRPr lang="ru-RU" sz="2600" b="1" dirty="0"/>
          </a:p>
          <a:p>
            <a:r>
              <a:rPr lang="ru-RU" sz="2600" b="1" dirty="0"/>
              <a:t>удлинение сроков получения </a:t>
            </a:r>
            <a:r>
              <a:rPr lang="ru-RU" sz="2600" b="1" dirty="0" smtClean="0"/>
              <a:t>образования (зависит от АООП)</a:t>
            </a:r>
            <a:endParaRPr lang="ru-RU" sz="2600" b="1" dirty="0"/>
          </a:p>
          <a:p>
            <a:r>
              <a:rPr lang="ru-RU" sz="2600" b="1" dirty="0"/>
              <a:t>систематическая актуализация сформированных у обучающихся знаний и </a:t>
            </a:r>
            <a:r>
              <a:rPr lang="ru-RU" sz="2600" b="1" dirty="0" smtClean="0"/>
              <a:t>умений </a:t>
            </a:r>
            <a:endParaRPr lang="ru-RU" sz="2600" b="1" dirty="0"/>
          </a:p>
          <a:p>
            <a:r>
              <a:rPr lang="ru-RU" sz="2600" b="1" dirty="0"/>
              <a:t>специальное обучение их "переносу" с учетом изменяющихся условий учебных, познавательных, трудовых и других </a:t>
            </a:r>
            <a:r>
              <a:rPr lang="ru-RU" sz="2600" b="1" dirty="0" smtClean="0"/>
              <a:t>ситуаций </a:t>
            </a:r>
            <a:endParaRPr lang="ru-RU" sz="2600" b="1" dirty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1196752"/>
            <a:ext cx="4032448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700" b="1" dirty="0"/>
              <a:t>обеспечение особой пространственной и временной организации общеобразовательной среды с учетом функционального состояния </a:t>
            </a:r>
          </a:p>
          <a:p>
            <a:r>
              <a:rPr lang="ru-RU" sz="1700" b="1" dirty="0"/>
              <a:t>использование преимущественно позитивных средств стимуляции деятельности и поведения обучающихся, демонстрирующих доброжелательное и уважительное отношение к </a:t>
            </a:r>
            <a:r>
              <a:rPr lang="ru-RU" sz="1700" b="1" dirty="0" smtClean="0"/>
              <a:t>ним</a:t>
            </a:r>
            <a:endParaRPr lang="ru-RU" sz="1700" b="1" dirty="0"/>
          </a:p>
          <a:p>
            <a:r>
              <a:rPr lang="ru-RU" sz="1700" b="1" dirty="0"/>
              <a:t>развитие мотивации и интереса к познанию окружающего мира </a:t>
            </a:r>
          </a:p>
          <a:p>
            <a:r>
              <a:rPr lang="ru-RU" sz="1700" b="1" dirty="0"/>
              <a:t>стимуляция познавательной активности, формирование позитивного отношения к окружающему </a:t>
            </a:r>
            <a:r>
              <a:rPr lang="ru-RU" sz="1700" b="1" dirty="0" smtClean="0"/>
              <a:t>миру</a:t>
            </a:r>
            <a:endParaRPr lang="ru-RU" sz="1700" b="1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893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01622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АООП могут быть реализованы как </a:t>
            </a:r>
            <a:r>
              <a:rPr lang="ru-RU" sz="2000" b="1" u="sng" dirty="0" smtClean="0"/>
              <a:t>совместно с другими обучающимися</a:t>
            </a:r>
            <a:r>
              <a:rPr lang="ru-RU" sz="2000" b="1" dirty="0" smtClean="0"/>
              <a:t>, так и в </a:t>
            </a:r>
            <a:r>
              <a:rPr lang="ru-RU" sz="2000" b="1" u="sng" dirty="0" smtClean="0"/>
              <a:t>отдельных классах, группах </a:t>
            </a:r>
            <a:r>
              <a:rPr lang="ru-RU" sz="2000" b="1" dirty="0" smtClean="0"/>
              <a:t>или </a:t>
            </a:r>
            <a:r>
              <a:rPr lang="ru-RU" sz="2000" b="1" u="sng" dirty="0" smtClean="0"/>
              <a:t>образовательных организациях</a:t>
            </a:r>
            <a:r>
              <a:rPr lang="ru-RU" sz="2000" b="1" dirty="0" smtClean="0"/>
              <a:t>. </a:t>
            </a:r>
            <a:br>
              <a:rPr lang="ru-RU" sz="2000" b="1" dirty="0" smtClean="0"/>
            </a:br>
            <a:r>
              <a:rPr lang="ru-RU" sz="2000" b="1" dirty="0" smtClean="0"/>
              <a:t>Положения ФГОС </a:t>
            </a:r>
            <a:r>
              <a:rPr lang="ru-RU" sz="2000" b="1" dirty="0"/>
              <a:t>могут использоваться родителями (законными представителями) при получении </a:t>
            </a:r>
            <a:r>
              <a:rPr lang="ru-RU" sz="2000" b="1" dirty="0" smtClean="0"/>
              <a:t>образования в </a:t>
            </a:r>
            <a:r>
              <a:rPr lang="ru-RU" sz="2000" b="1" dirty="0"/>
              <a:t>форме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u="sng" dirty="0" smtClean="0"/>
              <a:t>семейного </a:t>
            </a:r>
            <a:r>
              <a:rPr lang="ru-RU" sz="2000" b="1" dirty="0"/>
              <a:t>образования, а также </a:t>
            </a:r>
            <a:r>
              <a:rPr lang="ru-RU" sz="2000" b="1" u="sng" dirty="0"/>
              <a:t>на дому </a:t>
            </a:r>
            <a:r>
              <a:rPr lang="ru-RU" sz="2000" b="1" dirty="0"/>
              <a:t>или </a:t>
            </a:r>
            <a:r>
              <a:rPr lang="ru-RU" sz="2000" b="1" u="sng" dirty="0"/>
              <a:t>в медицинских </a:t>
            </a:r>
            <a:r>
              <a:rPr lang="ru-RU" sz="2000" b="1" u="sng" dirty="0" smtClean="0"/>
              <a:t>организациях</a:t>
            </a:r>
            <a:r>
              <a:rPr lang="ru-RU" sz="2000" b="1" u="sng" dirty="0"/>
              <a:t/>
            </a:r>
            <a:br>
              <a:rPr lang="ru-RU" sz="2000" b="1" u="sng" dirty="0"/>
            </a:br>
            <a:endParaRPr lang="ru-RU" sz="2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068960"/>
            <a:ext cx="3750568" cy="30963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Стандарт </a:t>
            </a:r>
            <a:r>
              <a:rPr lang="ru-RU" sz="2000" b="1" dirty="0"/>
              <a:t>устанавливает сроки освоения АООП НОО от 4</a:t>
            </a:r>
            <a:r>
              <a:rPr lang="ru-RU" sz="2000" b="1" dirty="0" smtClean="0"/>
              <a:t> </a:t>
            </a:r>
            <a:r>
              <a:rPr lang="ru-RU" sz="2000" b="1" dirty="0"/>
              <a:t>до 6</a:t>
            </a:r>
            <a:r>
              <a:rPr lang="ru-RU" sz="2000" b="1" dirty="0" smtClean="0"/>
              <a:t> </a:t>
            </a:r>
            <a:r>
              <a:rPr lang="ru-RU" sz="2000" b="1" dirty="0"/>
              <a:t>лет разными группами обучающихся с ОВЗ дифференцированно с учетом их особых образовательных потребностей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3068960"/>
            <a:ext cx="3888432" cy="30572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/>
              <a:t>Стандарт устанавливает сроки освоения АООП обучающимися с умственной отсталостью (интеллектуальными нарушениями) 9 - 13 лет.</a:t>
            </a:r>
            <a:endParaRPr lang="ru-RU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3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6864" cy="5472608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   </a:t>
            </a:r>
            <a:r>
              <a:rPr lang="ru-RU" sz="1800" b="1" u="sng" dirty="0" smtClean="0"/>
              <a:t>ФГОС являются основой для:</a:t>
            </a:r>
            <a:br>
              <a:rPr lang="ru-RU" sz="1800" b="1" u="sng" dirty="0" smtClean="0"/>
            </a:br>
            <a:r>
              <a:rPr lang="ru-RU" sz="1800" b="1" dirty="0" smtClean="0"/>
              <a:t>разработки </a:t>
            </a:r>
            <a:r>
              <a:rPr lang="ru-RU" sz="1800" b="1" dirty="0"/>
              <a:t>примерных АООП </a:t>
            </a:r>
            <a:r>
              <a:rPr lang="ru-RU" sz="1800" b="1" dirty="0" smtClean="0"/>
              <a:t>обучающихся 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разработки и реализации АООП </a:t>
            </a:r>
            <a:r>
              <a:rPr lang="ru-RU" sz="1800" b="1" dirty="0" smtClean="0"/>
              <a:t>образовательными организациями;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определения требований к условиям реализации </a:t>
            </a:r>
            <a:r>
              <a:rPr lang="ru-RU" sz="1800" b="1" dirty="0" smtClean="0"/>
              <a:t>АООП, </a:t>
            </a:r>
            <a:r>
              <a:rPr lang="ru-RU" sz="1800" b="1" dirty="0"/>
              <a:t>в том числе на основе индивидуального учебного плана;</a:t>
            </a:r>
            <a:br>
              <a:rPr lang="ru-RU" sz="1800" b="1" dirty="0"/>
            </a:br>
            <a:r>
              <a:rPr lang="ru-RU" sz="1800" b="1" dirty="0"/>
              <a:t>определения требований к результатам освоения </a:t>
            </a:r>
            <a:r>
              <a:rPr lang="ru-RU" sz="1800" b="1" dirty="0" smtClean="0"/>
              <a:t>обучающимися АООП;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разработки нормативов финансового обеспечения реализации АООП </a:t>
            </a:r>
            <a:r>
              <a:rPr lang="ru-RU" sz="1800" b="1" dirty="0" smtClean="0"/>
              <a:t>и </a:t>
            </a:r>
            <a:r>
              <a:rPr lang="ru-RU" sz="1800" b="1" dirty="0"/>
              <a:t>нормативных затрат на оказание </a:t>
            </a:r>
            <a:r>
              <a:rPr lang="ru-RU" sz="1800" b="1" dirty="0" smtClean="0"/>
              <a:t>муниципальной услуги;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объективной оценки соответствия образовательной деятельности организации требованиям Стандарта, осуществления лицензирования </a:t>
            </a:r>
            <a:r>
              <a:rPr lang="ru-RU" sz="1800" b="1" dirty="0" smtClean="0"/>
              <a:t>ОД, </a:t>
            </a:r>
            <a:r>
              <a:rPr lang="ru-RU" sz="1800" b="1" dirty="0"/>
              <a:t>государственной аккредитации </a:t>
            </a:r>
            <a:r>
              <a:rPr lang="ru-RU" sz="1800" b="1" dirty="0" smtClean="0"/>
              <a:t>ОД, </a:t>
            </a:r>
            <a:br>
              <a:rPr lang="ru-RU" sz="1800" b="1" dirty="0" smtClean="0"/>
            </a:br>
            <a:r>
              <a:rPr lang="ru-RU" sz="1800" b="1" dirty="0" smtClean="0"/>
              <a:t>государственного </a:t>
            </a:r>
            <a:r>
              <a:rPr lang="ru-RU" sz="1800" b="1" dirty="0"/>
              <a:t>контроля (надзора) в сфере </a:t>
            </a:r>
            <a:r>
              <a:rPr lang="ru-RU" sz="1800" b="1" dirty="0" smtClean="0"/>
              <a:t>образования;</a:t>
            </a:r>
            <a:br>
              <a:rPr lang="ru-RU" sz="1800" b="1" dirty="0" smtClean="0"/>
            </a:br>
            <a:r>
              <a:rPr lang="ru-RU" sz="1800" b="1" dirty="0" smtClean="0"/>
              <a:t>осуществления внутреннего мониторинга качества образования в  организации;</a:t>
            </a:r>
            <a:br>
              <a:rPr lang="ru-RU" sz="1800" b="1" dirty="0" smtClean="0"/>
            </a:br>
            <a:r>
              <a:rPr lang="ru-RU" sz="1800" b="1" dirty="0"/>
              <a:t>разработки основных профессиональных образовательных программ и дополнительных профессиональных программ, аттестации педагогических и руководящих работников </a:t>
            </a:r>
            <a:r>
              <a:rPr lang="ru-RU" sz="1800" b="1" dirty="0" smtClean="0"/>
              <a:t>организаций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869160"/>
            <a:ext cx="3740224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b="1" dirty="0" smtClean="0"/>
              <a:t>проведения </a:t>
            </a:r>
            <a:r>
              <a:rPr lang="ru-RU" sz="2100" b="1" dirty="0"/>
              <a:t>текущей и промежуточной аттестации </a:t>
            </a:r>
            <a:r>
              <a:rPr lang="ru-RU" sz="2100" b="1" dirty="0" smtClean="0"/>
              <a:t>обучающихся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4869160"/>
            <a:ext cx="3816424" cy="13681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100" b="1" dirty="0"/>
              <a:t>проведения текущей, промежуточной и </a:t>
            </a:r>
            <a:r>
              <a:rPr lang="ru-RU" sz="2100" b="1" i="1" dirty="0"/>
              <a:t>итоговой </a:t>
            </a:r>
            <a:r>
              <a:rPr lang="ru-RU" sz="2100" b="1" dirty="0"/>
              <a:t>аттестации </a:t>
            </a:r>
            <a:r>
              <a:rPr lang="ru-RU" sz="2100" b="1" dirty="0" smtClean="0"/>
              <a:t>обучающихся</a:t>
            </a:r>
            <a:endParaRPr lang="ru-RU" sz="21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49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992888" cy="4752528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/>
              <a:t> </a:t>
            </a:r>
            <a:r>
              <a:rPr lang="ru-RU" sz="2000" b="1" u="sng" dirty="0" smtClean="0"/>
              <a:t>АООП </a:t>
            </a:r>
            <a:br>
              <a:rPr lang="ru-RU" sz="2000" b="1" u="sng" dirty="0" smtClean="0"/>
            </a:br>
            <a:r>
              <a:rPr lang="ru-RU" sz="2000" b="1" dirty="0" smtClean="0"/>
              <a:t>1. самостоятельно </a:t>
            </a:r>
            <a:r>
              <a:rPr lang="ru-RU" sz="2000" b="1" dirty="0"/>
              <a:t>разрабатывается в соответствии </a:t>
            </a:r>
            <a:r>
              <a:rPr lang="ru-RU" sz="2000" b="1" dirty="0" smtClean="0"/>
              <a:t>с ФГОС </a:t>
            </a:r>
            <a:r>
              <a:rPr lang="ru-RU" sz="2000" b="1" dirty="0"/>
              <a:t>и с учетом примерной АООП </a:t>
            </a:r>
            <a:r>
              <a:rPr lang="ru-RU" sz="2000" b="1" dirty="0" smtClean="0"/>
              <a:t>и </a:t>
            </a:r>
            <a:r>
              <a:rPr lang="ru-RU" sz="2000" b="1" dirty="0"/>
              <a:t>утверждается </a:t>
            </a:r>
            <a:r>
              <a:rPr lang="ru-RU" sz="2000" b="1" dirty="0" smtClean="0"/>
              <a:t>организацией</a:t>
            </a:r>
            <a:br>
              <a:rPr lang="ru-RU" sz="2000" b="1" dirty="0" smtClean="0"/>
            </a:br>
            <a:r>
              <a:rPr lang="ru-RU" sz="2000" b="1" dirty="0" smtClean="0"/>
              <a:t>2. реализуется </a:t>
            </a:r>
            <a:r>
              <a:rPr lang="ru-RU" sz="2000" b="1" dirty="0"/>
              <a:t>с учетом образовательных потребностей </a:t>
            </a:r>
            <a:r>
              <a:rPr lang="ru-RU" sz="2000" b="1" dirty="0" smtClean="0"/>
              <a:t>групп детей </a:t>
            </a:r>
            <a:r>
              <a:rPr lang="ru-RU" sz="2000" b="1" dirty="0"/>
              <a:t>на основе специально разработанных учебных </a:t>
            </a:r>
            <a:r>
              <a:rPr lang="ru-RU" sz="2000" b="1" dirty="0" smtClean="0"/>
              <a:t>планов или </a:t>
            </a:r>
            <a:r>
              <a:rPr lang="ru-RU" sz="2000" b="1" dirty="0"/>
              <a:t>отдельных обучающихся </a:t>
            </a:r>
            <a:r>
              <a:rPr lang="ru-RU" sz="2000" b="1" dirty="0" smtClean="0"/>
              <a:t>на основе индивидуальных учебных планов</a:t>
            </a:r>
            <a:br>
              <a:rPr lang="ru-RU" sz="2000" b="1" dirty="0" smtClean="0"/>
            </a:br>
            <a:r>
              <a:rPr lang="ru-RU" sz="2000" b="1" dirty="0" smtClean="0"/>
              <a:t>3. организация </a:t>
            </a:r>
            <a:r>
              <a:rPr lang="ru-RU" sz="2000" b="1" dirty="0"/>
              <a:t>может разработать в соответствии со спецификой своей образовательной деятельности один или несколько вариантов </a:t>
            </a:r>
            <a:r>
              <a:rPr lang="ru-RU" sz="2000" b="1" dirty="0" smtClean="0"/>
              <a:t>АООП</a:t>
            </a:r>
            <a:br>
              <a:rPr lang="ru-RU" sz="2000" b="1" dirty="0" smtClean="0"/>
            </a:br>
            <a:r>
              <a:rPr lang="ru-RU" sz="2000" b="1" dirty="0" smtClean="0"/>
              <a:t>4. АООП для обучающихся, </a:t>
            </a:r>
            <a:r>
              <a:rPr lang="ru-RU" sz="2000" b="1" dirty="0"/>
              <a:t>имеющих инвалидность, дополняется </a:t>
            </a:r>
            <a:r>
              <a:rPr lang="ru-RU" sz="2000" b="1" dirty="0" smtClean="0"/>
              <a:t>ИПР инвалида </a:t>
            </a:r>
            <a:r>
              <a:rPr lang="ru-RU" sz="2000" b="1" dirty="0"/>
              <a:t>в части создания специальных условий получения </a:t>
            </a:r>
            <a:r>
              <a:rPr lang="ru-RU" sz="2000" b="1" dirty="0" smtClean="0"/>
              <a:t>образования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5. реализуется через организацию урочной и внеурочной деятельности </a:t>
            </a:r>
            <a:br>
              <a:rPr lang="ru-RU" sz="2000" b="1" dirty="0" smtClean="0"/>
            </a:br>
            <a:r>
              <a:rPr lang="ru-RU" sz="2000" b="1" dirty="0" smtClean="0"/>
              <a:t>6. возможно </a:t>
            </a:r>
            <a:r>
              <a:rPr lang="ru-RU" sz="2000" b="1" dirty="0"/>
              <a:t>использование сетевой </a:t>
            </a:r>
            <a:r>
              <a:rPr lang="ru-RU" sz="2000" b="1" dirty="0" smtClean="0"/>
              <a:t>формы реализации </a:t>
            </a:r>
            <a:br>
              <a:rPr lang="ru-RU" sz="2000" b="1" dirty="0" smtClean="0"/>
            </a:br>
            <a:r>
              <a:rPr lang="ru-RU" sz="2000" b="1" dirty="0" smtClean="0"/>
              <a:t>7. включает </a:t>
            </a:r>
            <a:r>
              <a:rPr lang="ru-RU" sz="2000" b="1" dirty="0"/>
              <a:t>обязательную часть и часть, формируемую участниками образовательных отношений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661248"/>
            <a:ext cx="3740224" cy="6480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80</a:t>
            </a:r>
            <a:r>
              <a:rPr lang="ru-RU" sz="2000" b="1" dirty="0"/>
              <a:t>% и 20%, </a:t>
            </a:r>
            <a:r>
              <a:rPr lang="ru-RU" sz="2000" b="1" dirty="0" smtClean="0"/>
              <a:t>    70</a:t>
            </a:r>
            <a:r>
              <a:rPr lang="ru-RU" sz="2000" b="1" dirty="0"/>
              <a:t>% и 30% </a:t>
            </a:r>
            <a:r>
              <a:rPr lang="ru-RU" sz="2000" b="1" dirty="0" smtClean="0"/>
              <a:t>     или 60</a:t>
            </a:r>
            <a:r>
              <a:rPr lang="ru-RU" sz="2000" b="1" dirty="0"/>
              <a:t>% и 40%,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5661248"/>
            <a:ext cx="3888432" cy="6480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70</a:t>
            </a:r>
            <a:r>
              <a:rPr lang="ru-RU" sz="2000" b="1" dirty="0"/>
              <a:t>% </a:t>
            </a:r>
            <a:r>
              <a:rPr lang="ru-RU" sz="2000" b="1" dirty="0" smtClean="0"/>
              <a:t>и 30%    или    60</a:t>
            </a:r>
            <a:r>
              <a:rPr lang="ru-RU" sz="2000" b="1" dirty="0"/>
              <a:t>% и </a:t>
            </a:r>
            <a:r>
              <a:rPr lang="ru-RU" sz="2000" b="1" dirty="0" smtClean="0"/>
              <a:t>40</a:t>
            </a:r>
            <a:r>
              <a:rPr lang="ru-RU" sz="2000" b="1" dirty="0"/>
              <a:t>% </a:t>
            </a:r>
            <a:endParaRPr lang="ru-RU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53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1342</TotalTime>
  <Words>2286</Words>
  <Application>Microsoft Office PowerPoint</Application>
  <PresentationFormat>Экран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ФГОС</vt:lpstr>
      <vt:lpstr>Единство образовательного пространства</vt:lpstr>
      <vt:lpstr>ФГОС включает требования к: структуре АООП  (в том числе к соотношению обязательной части основной общеобразовательной программы и части, формируемой участниками образовательных отношений) и их объему; условиям реализации АООП ; результатам освоения АООП.</vt:lpstr>
      <vt:lpstr>Задачи ФГОС</vt:lpstr>
      <vt:lpstr> Деятельностный и дифференцированный подходы обеспечивают: </vt:lpstr>
      <vt:lpstr>Особые образовательные потребности обучающихся</vt:lpstr>
      <vt:lpstr>АООП могут быть реализованы как совместно с другими обучающимися, так и в отдельных классах, группах или образовательных организациях.  Положения ФГОС могут использоваться родителями (законными представителями) при получении образования в форме  семейного образования, а также на дому или в медицинских организациях </vt:lpstr>
      <vt:lpstr>    ФГОС являются основой для: разработки примерных АООП обучающихся ; разработки и реализации АООП образовательными организациями; определения требований к условиям реализации АООП, в том числе на основе индивидуального учебного плана; определения требований к результатам освоения обучающимися АООП; разработки нормативов финансового обеспечения реализации АООП и нормативных затрат на оказание муниципальной услуги; объективной оценки соответствия образовательной деятельности организации требованиям Стандарта, осуществления лицензирования ОД, государственной аккредитации ОД,  государственного контроля (надзора) в сфере образования; осуществления внутреннего мониторинга качества образования в  организации; разработки основных профессиональных образовательных программ и дополнительных профессиональных программ, аттестации педагогических и руководящих работников организаций   </vt:lpstr>
      <vt:lpstr> АООП  1. самостоятельно разрабатывается в соответствии с ФГОС и с учетом примерной АООП и утверждается организацией 2. реализуется с учетом образовательных потребностей групп детей на основе специально разработанных учебных планов или отдельных обучающихся на основе индивидуальных учебных планов 3. организация может разработать в соответствии со спецификой своей образовательной деятельности один или несколько вариантов АООП 4. АООП для обучающихся, имеющих инвалидность, дополняется ИПР инвалида в части создания специальных условий получения образования 5. реализуется через организацию урочной и внеурочной деятельности  6. возможно использование сетевой формы реализации  7. включает обязательную часть и часть, формируемую участниками образовательных отношений    </vt:lpstr>
      <vt:lpstr>Структура АООП</vt:lpstr>
      <vt:lpstr>Структура АООП</vt:lpstr>
      <vt:lpstr>Учебный план (ОВЗ)</vt:lpstr>
      <vt:lpstr>Учебный план (ОВЗ)</vt:lpstr>
      <vt:lpstr>Учебный план (УО)</vt:lpstr>
      <vt:lpstr>Учебный план (УО)</vt:lpstr>
      <vt:lpstr>Структура рабочих программ (ОВЗ, УО)</vt:lpstr>
      <vt:lpstr>  К организации образовательной деятельности…</vt:lpstr>
      <vt:lpstr>Требования ФГОС к результатам освоения АООП</vt:lpstr>
      <vt:lpstr>Требования ФГОС к результатам освоения АООП</vt:lpstr>
      <vt:lpstr>Требования ФГОС к результатам освоения АООП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niko</cp:lastModifiedBy>
  <cp:revision>99</cp:revision>
  <dcterms:created xsi:type="dcterms:W3CDTF">2015-12-13T01:10:25Z</dcterms:created>
  <dcterms:modified xsi:type="dcterms:W3CDTF">2016-02-22T06:41:51Z</dcterms:modified>
</cp:coreProperties>
</file>