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56641-9B80-41CE-9762-E674B4D19F6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D0ED0-A55E-448C-BEF0-C4E65DBD01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D0ED0-A55E-448C-BEF0-C4E65DBD01A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5029200"/>
            <a:ext cx="9144000" cy="14700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РЕЗУЛЬТАТЫ </a:t>
            </a:r>
            <a:b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МУНИЦИПАЛЬНОГО ЭТАПА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3861048"/>
            <a:ext cx="6400800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2021-2022 учебный год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pic>
        <p:nvPicPr>
          <p:cNvPr id="6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3" y="2926080"/>
          <a:ext cx="7429554" cy="2646061"/>
        </p:xfrm>
        <a:graphic>
          <a:graphicData uri="http://schemas.openxmlformats.org/drawingml/2006/table">
            <a:tbl>
              <a:tblPr/>
              <a:tblGrid>
                <a:gridCol w="2476000"/>
                <a:gridCol w="2476777"/>
                <a:gridCol w="2476777"/>
              </a:tblGrid>
              <a:tr h="1512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Учебный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Процент выполнения олимпиадных заданий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2019 - 2020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15,2%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2020 –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+2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2021 - 2022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+7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2" y="2500303"/>
          <a:ext cx="8501119" cy="4069404"/>
        </p:xfrm>
        <a:graphic>
          <a:graphicData uri="http://schemas.openxmlformats.org/drawingml/2006/table">
            <a:tbl>
              <a:tblPr/>
              <a:tblGrid>
                <a:gridCol w="837865"/>
                <a:gridCol w="2993340"/>
                <a:gridCol w="1316766"/>
                <a:gridCol w="837865"/>
                <a:gridCol w="838709"/>
                <a:gridCol w="838709"/>
                <a:gridCol w="837865"/>
              </a:tblGrid>
              <a:tr h="76835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Участники, прошедшие на муниципальный этап ВсОШ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Участники ВсОШ выполнившие </a:t>
                      </a:r>
                      <a:r>
                        <a:rPr lang="ru-RU" sz="1200" b="0" u="sng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</a:t>
                      </a: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30 % олимпиадных работ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Участники ВсОШ выполнившие </a:t>
                      </a:r>
                      <a:r>
                        <a:rPr lang="ru-RU" sz="1200" b="0" u="sng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менее </a:t>
                      </a: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30% олимпиадных работ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«Александровская СОШ»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Боханская СОШ № 2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«Боханская СОШ № 1»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«Буретская СОШ»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Олонская СОШ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«Тарасинская СОШ»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«Воробьевская ООШ»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«Хохорская СОШ»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Укырская СОШ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«Верхне-Идинская СОШ»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«Дундайская СОШ»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«Ново-Идинская СОШ»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«Каменская СОШ»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37,5%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«Казачинская СОШ»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«Морозовская ООШ»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Середкинская СОШ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2021- 2022 уч.год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573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366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207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3" y="2876360"/>
          <a:ext cx="8072495" cy="2695780"/>
        </p:xfrm>
        <a:graphic>
          <a:graphicData uri="http://schemas.openxmlformats.org/drawingml/2006/table">
            <a:tbl>
              <a:tblPr/>
              <a:tblGrid>
                <a:gridCol w="1278279"/>
                <a:gridCol w="1278279"/>
                <a:gridCol w="1279081"/>
                <a:gridCol w="1279081"/>
                <a:gridCol w="1088903"/>
                <a:gridCol w="1006254"/>
                <a:gridCol w="862618"/>
              </a:tblGrid>
              <a:tr h="4256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6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выполнения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выполнения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выполнения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73,5%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50,7%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51,5%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2021 - 2022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62,5%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- 11%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+13%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59,2%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+8%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3286123"/>
          <a:ext cx="8143932" cy="3000395"/>
        </p:xfrm>
        <a:graphic>
          <a:graphicData uri="http://schemas.openxmlformats.org/drawingml/2006/table">
            <a:tbl>
              <a:tblPr/>
              <a:tblGrid>
                <a:gridCol w="2262203"/>
                <a:gridCol w="1583143"/>
                <a:gridCol w="2262203"/>
                <a:gridCol w="2036383"/>
              </a:tblGrid>
              <a:tr h="37504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Учебный год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Всего участников муниципального этапа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Победители и призеры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5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Кол-во победителей и призёров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2018 -2019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1600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240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2019 -2020 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1423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203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2020 - 2021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444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177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2021- 2022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573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234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41%</a:t>
                      </a: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 txBox="1">
            <a:spLocks/>
          </p:cNvSpPr>
          <p:nvPr/>
        </p:nvSpPr>
        <p:spPr>
          <a:xfrm>
            <a:off x="609600" y="2362200"/>
            <a:ext cx="8043890" cy="391160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Рекомендации: 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Руководителям общеобразовательных организаций: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провести детальный анализ школьного и муниципального  этапов и обеспечить достоверность результатов олимпиады в последующие годы;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провести детальный анализ результативности  участия  обучающихся в муниципальном этапе олимпиады до 10.02.2022 г.;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принять меры по совершенствованию работы с одаренными детьми, а также продумать формы работы по повышению мотивации обучающихся с привлечением школьных психологов, классных руководителей;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обеспечить повышение квалификации педагогов по работе с одарёнными детьми.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53415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32" y="2514600"/>
            <a:ext cx="7811168" cy="40121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1905000"/>
          <a:ext cx="8501123" cy="4687736"/>
        </p:xfrm>
        <a:graphic>
          <a:graphicData uri="http://schemas.openxmlformats.org/drawingml/2006/table">
            <a:tbl>
              <a:tblPr/>
              <a:tblGrid>
                <a:gridCol w="583498"/>
                <a:gridCol w="2130609"/>
                <a:gridCol w="2098638"/>
                <a:gridCol w="1887263"/>
                <a:gridCol w="1801115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№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п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п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Предметы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Количество участников школьного этапа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ВсОШ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(7-11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кл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Количество участников допущенных к муниципальному этапу (7- 11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кл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Количество участников принявших участие в муниципальном этапе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ВсОШ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Экология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Право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ОБЖ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2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Физическая культура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Экономика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Мировая художественная культура (искусство)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Технология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Бурятский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">
                <a:tc>
                  <a:txBody>
                    <a:bodyPr/>
                    <a:lstStyle/>
                    <a:p>
                      <a:endParaRPr lang="ru-RU" sz="1400" b="1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1327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706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465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32890" y="2842260"/>
          <a:ext cx="6078220" cy="2584543"/>
        </p:xfrm>
        <a:graphic>
          <a:graphicData uri="http://schemas.openxmlformats.org/drawingml/2006/table">
            <a:tbl>
              <a:tblPr/>
              <a:tblGrid>
                <a:gridCol w="417195"/>
                <a:gridCol w="1523365"/>
                <a:gridCol w="1500505"/>
                <a:gridCol w="1349375"/>
                <a:gridCol w="1287780"/>
              </a:tblGrid>
              <a:tr h="1086806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Предметы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Количество участников школьного этапа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ВсОШ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(7-11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)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Количество участников допущенных к муниципальному этапу (7- 11 кл.)</a:t>
                      </a:r>
                      <a:endParaRPr lang="ru-RU" sz="180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Количество участников принявших участие в муниципальном этапе ВсОШ</a:t>
                      </a:r>
                      <a:endParaRPr lang="ru-RU" sz="180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983"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20</a:t>
                      </a:r>
                      <a:endParaRPr lang="ru-RU" sz="180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2048</a:t>
                      </a:r>
                      <a:endParaRPr lang="ru-RU" sz="180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849</a:t>
                      </a:r>
                      <a:endParaRPr lang="ru-RU" sz="180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j-lt"/>
                          <a:ea typeface="Cambria" pitchFamily="18" charset="0"/>
                          <a:cs typeface="Times New Roman"/>
                        </a:rPr>
                        <a:t>573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j-lt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1928811"/>
          <a:ext cx="8572558" cy="4929188"/>
        </p:xfrm>
        <a:graphic>
          <a:graphicData uri="http://schemas.openxmlformats.org/drawingml/2006/table">
            <a:tbl>
              <a:tblPr/>
              <a:tblGrid>
                <a:gridCol w="711232"/>
                <a:gridCol w="2136108"/>
                <a:gridCol w="711232"/>
                <a:gridCol w="687123"/>
                <a:gridCol w="797223"/>
                <a:gridCol w="800438"/>
                <a:gridCol w="909734"/>
                <a:gridCol w="909734"/>
                <a:gridCol w="909734"/>
              </a:tblGrid>
              <a:tr h="143656">
                <a:tc rowSpan="2"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b="0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0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Предметы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900" b="1">
                          <a:latin typeface="Calibri"/>
                          <a:ea typeface="Times New Roman"/>
                          <a:cs typeface="Times New Roman"/>
                        </a:rPr>
                        <a:t>% выполнения олимпиадных заданий по предметам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Рейтинг выполнения олимпиадных заданий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 класс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8класс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9класс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10класс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11класс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Итого 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ОБЖ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69,4%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49,2%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68,5%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77%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51%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5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</a:p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62,7%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61,8%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55,8%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65,6%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66,5%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62,5%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Технология 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62,7%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55,1%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51,4%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64,5%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62,25%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59,2%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5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Бурятский язык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 кл. – 47%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 кл. – 57%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100" b="0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 – 63%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1100" b="0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 – 63%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 кл.-0%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57,5%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57%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Информатика и ИКТ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21,6%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46,8%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59,4%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39%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41,1%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8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Мировая художественная культура (искусство)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b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b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b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b="0" dirty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Экономика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26%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50,5%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35,5%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Право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37,3%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33,4%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26%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25,3%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Экология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32,2%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18,6%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16,3%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22,4%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Астрономия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20,8%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8,3%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8,3%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14,3%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"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6,4%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9,5%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6,5%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56554" marR="5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071677"/>
          <a:ext cx="8501123" cy="4641940"/>
        </p:xfrm>
        <a:graphic>
          <a:graphicData uri="http://schemas.openxmlformats.org/drawingml/2006/table">
            <a:tbl>
              <a:tblPr/>
              <a:tblGrid>
                <a:gridCol w="936819"/>
                <a:gridCol w="1981227"/>
                <a:gridCol w="1666747"/>
                <a:gridCol w="936819"/>
                <a:gridCol w="935994"/>
                <a:gridCol w="1090971"/>
                <a:gridCol w="952546"/>
              </a:tblGrid>
              <a:tr h="771031">
                <a:tc rowSpan="2"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Предметы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Количество участников принявших участие в муниципальном этапе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ВсОШ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Участники ВсОШ выполнившие </a:t>
                      </a:r>
                      <a:r>
                        <a:rPr lang="ru-RU" sz="1100" b="1" u="sng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более</a:t>
                      </a:r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30 % олимпиадных работ 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Участники ВсОШ выполнившие </a:t>
                      </a:r>
                      <a:r>
                        <a:rPr lang="ru-RU" sz="1100" b="1" u="sng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менее </a:t>
                      </a:r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30% олимпиадных работ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Кол-во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Кол-во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63%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43,2%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55,6%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Экология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79%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29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Право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68%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Астрономия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94%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58%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ОБЖ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96,5%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3,5%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86%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Бурятский язык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92,6%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7,4%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63%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88,5%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11,5%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78%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Экономика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62,5%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37,5%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Информатика и ИКТ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33,3%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66,7%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21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Мировая художественная культура (искусство)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76%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77,6%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23%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Технология 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98,2%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1,8%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06">
                <a:tc gridSpan="2"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2021-2022 уч.год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573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366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64%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207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56965" marR="56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38" y="2941320"/>
          <a:ext cx="7358113" cy="2916572"/>
        </p:xfrm>
        <a:graphic>
          <a:graphicData uri="http://schemas.openxmlformats.org/drawingml/2006/table">
            <a:tbl>
              <a:tblPr/>
              <a:tblGrid>
                <a:gridCol w="1838952"/>
                <a:gridCol w="1838952"/>
                <a:gridCol w="2616645"/>
                <a:gridCol w="1063564"/>
              </a:tblGrid>
              <a:tr h="1640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Учебный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Кол-во 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Кол-во участников выполнивших менее 30 % олимпиадных заданий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2020 - 2021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42,7%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2021 - 2022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сероссийская олимпиада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131"/>
            <a:ext cx="9144000" cy="2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32890" y="2926080"/>
          <a:ext cx="6078220" cy="3055974"/>
        </p:xfrm>
        <a:graphic>
          <a:graphicData uri="http://schemas.openxmlformats.org/drawingml/2006/table">
            <a:tbl>
              <a:tblPr/>
              <a:tblGrid>
                <a:gridCol w="2025650"/>
                <a:gridCol w="2026285"/>
                <a:gridCol w="2026285"/>
              </a:tblGrid>
              <a:tr h="910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Учебный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Процент выполнения олимпиадных заданий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2019 - 2020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2020 –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+2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2021 - 2022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+6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1198</Words>
  <PresentationFormat>Экран (4:3)</PresentationFormat>
  <Paragraphs>646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2</cp:revision>
  <dcterms:created xsi:type="dcterms:W3CDTF">2022-01-26T08:49:41Z</dcterms:created>
  <dcterms:modified xsi:type="dcterms:W3CDTF">2022-01-26T09:15:58Z</dcterms:modified>
</cp:coreProperties>
</file>